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2" r:id="rId3"/>
    <p:sldMasterId id="2147483653" r:id="rId4"/>
  </p:sldMasterIdLst>
  <p:notesMasterIdLst>
    <p:notesMasterId r:id="rId16"/>
  </p:notesMasterIdLst>
  <p:handoutMasterIdLst>
    <p:handoutMasterId r:id="rId17"/>
  </p:handoutMasterIdLst>
  <p:sldIdLst>
    <p:sldId id="413" r:id="rId5"/>
    <p:sldId id="429" r:id="rId6"/>
    <p:sldId id="414" r:id="rId7"/>
    <p:sldId id="417" r:id="rId8"/>
    <p:sldId id="419" r:id="rId9"/>
    <p:sldId id="421" r:id="rId10"/>
    <p:sldId id="425" r:id="rId11"/>
    <p:sldId id="422" r:id="rId12"/>
    <p:sldId id="423" r:id="rId13"/>
    <p:sldId id="428" r:id="rId14"/>
    <p:sldId id="427" r:id="rId15"/>
  </p:sldIdLst>
  <p:sldSz cx="9144000" cy="6858000" type="screen4x3"/>
  <p:notesSz cx="6873875" cy="100615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669900"/>
    <a:srgbClr val="2922CC"/>
    <a:srgbClr val="CCFF33"/>
    <a:srgbClr val="99FF33"/>
    <a:srgbClr val="008080"/>
    <a:srgbClr val="FF6600"/>
    <a:srgbClr val="000000"/>
    <a:srgbClr val="FFF9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28" autoAdjust="0"/>
  </p:normalViewPr>
  <p:slideViewPr>
    <p:cSldViewPr>
      <p:cViewPr varScale="1">
        <p:scale>
          <a:sx n="78" d="100"/>
          <a:sy n="78" d="100"/>
        </p:scale>
        <p:origin x="-2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214" y="-108"/>
      </p:cViewPr>
      <p:guideLst>
        <p:guide orient="horz" pos="3169"/>
        <p:guide pos="216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t" anchorCtr="0" compatLnSpc="1">
            <a:prstTxWarp prst="textNoShape">
              <a:avLst/>
            </a:prstTxWarp>
          </a:bodyPr>
          <a:lstStyle>
            <a:lvl1pPr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725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b" anchorCtr="0" compatLnSpc="1">
            <a:prstTxWarp prst="textNoShape">
              <a:avLst/>
            </a:prstTxWarp>
          </a:bodyPr>
          <a:lstStyle>
            <a:lvl1pPr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725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pPr>
              <a:defRPr/>
            </a:pPr>
            <a:fld id="{F97AF191-5E10-4CE8-BB16-1DB02EC6816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534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t" anchorCtr="0" compatLnSpc="1">
            <a:prstTxWarp prst="textNoShape">
              <a:avLst/>
            </a:prstTxWarp>
          </a:bodyPr>
          <a:lstStyle>
            <a:lvl1pPr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725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54063"/>
            <a:ext cx="5030787" cy="3773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779963"/>
            <a:ext cx="5041900" cy="452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b" anchorCtr="0" compatLnSpc="1">
            <a:prstTxWarp prst="textNoShape">
              <a:avLst/>
            </a:prstTxWarp>
          </a:bodyPr>
          <a:lstStyle>
            <a:lvl1pPr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725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pPr>
              <a:defRPr/>
            </a:pPr>
            <a:fld id="{5C03DDA3-7C23-464E-B18C-230DC7B4DB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940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978E31-A4E7-4DFB-B51C-D49493931962}" type="slidenum">
              <a:rPr lang="fr-FR" sz="1300" smtClean="0"/>
              <a:pPr eaLnBrk="1" hangingPunct="1"/>
              <a:t>1</a:t>
            </a:fld>
            <a:endParaRPr lang="fr-FR" sz="13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1146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26224E-FF82-403A-8765-A82AE03ABD2E}" type="slidenum">
              <a:rPr lang="fr-FR" sz="1300" smtClean="0"/>
              <a:pPr eaLnBrk="1" hangingPunct="1"/>
              <a:t>10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1239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035811-AACA-4129-B9AF-80F9EEF35B08}" type="slidenum">
              <a:rPr lang="fr-FR" sz="1300" smtClean="0"/>
              <a:pPr eaLnBrk="1" hangingPunct="1"/>
              <a:t>11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1239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035811-AACA-4129-B9AF-80F9EEF35B08}" type="slidenum">
              <a:rPr lang="fr-FR" sz="1300" smtClean="0"/>
              <a:pPr eaLnBrk="1" hangingPunct="1"/>
              <a:t>2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931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FD8187-134E-4A8F-9829-08C91D9462A9}" type="slidenum">
              <a:rPr lang="fr-FR" sz="1300" smtClean="0"/>
              <a:pPr eaLnBrk="1" hangingPunct="1"/>
              <a:t>3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931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FD8187-134E-4A8F-9829-08C91D9462A9}" type="slidenum">
              <a:rPr lang="fr-FR" sz="1300" smtClean="0"/>
              <a:pPr eaLnBrk="1" hangingPunct="1"/>
              <a:t>4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1239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035811-AACA-4129-B9AF-80F9EEF35B08}" type="slidenum">
              <a:rPr lang="fr-FR" sz="1300" smtClean="0"/>
              <a:pPr eaLnBrk="1" hangingPunct="1"/>
              <a:t>5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1239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035811-AACA-4129-B9AF-80F9EEF35B08}" type="slidenum">
              <a:rPr lang="fr-FR" sz="1300" smtClean="0"/>
              <a:pPr eaLnBrk="1" hangingPunct="1"/>
              <a:t>6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1085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055F763-178D-483A-BD4F-B7A49D5FBC33}" type="slidenum">
              <a:rPr lang="fr-FR" sz="1300" smtClean="0"/>
              <a:pPr eaLnBrk="1" hangingPunct="1"/>
              <a:t>7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931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FD8187-134E-4A8F-9829-08C91D9462A9}" type="slidenum">
              <a:rPr lang="fr-FR" sz="1300" smtClean="0"/>
              <a:pPr eaLnBrk="1" hangingPunct="1"/>
              <a:t>8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931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FD8187-134E-4A8F-9829-08C91D9462A9}" type="slidenum">
              <a:rPr lang="fr-FR" sz="1300" smtClean="0"/>
              <a:pPr eaLnBrk="1" hangingPunct="1"/>
              <a:t>9</a:t>
            </a:fld>
            <a:endParaRPr lang="fr-FR" sz="13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19250 w 4848"/>
                  <a:gd name="T1" fmla="*/ 458158 h 432"/>
                  <a:gd name="T2" fmla="*/ 0 w 4848"/>
                  <a:gd name="T3" fmla="*/ 458158 h 432"/>
                  <a:gd name="T4" fmla="*/ 0 w 4848"/>
                  <a:gd name="T5" fmla="*/ 0 h 432"/>
                  <a:gd name="T6" fmla="*/ 19250 w 4848"/>
                  <a:gd name="T7" fmla="*/ 0 h 432"/>
                  <a:gd name="T8" fmla="*/ 19250 w 4848"/>
                  <a:gd name="T9" fmla="*/ 458158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4 w 15"/>
                    <a:gd name="T1" fmla="*/ 3 h 23"/>
                    <a:gd name="T2" fmla="*/ 41 w 15"/>
                    <a:gd name="T3" fmla="*/ 3 h 23"/>
                    <a:gd name="T4" fmla="*/ 36 w 15"/>
                    <a:gd name="T5" fmla="*/ 6 h 23"/>
                    <a:gd name="T6" fmla="*/ 14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4 h 23"/>
                    <a:gd name="T2" fmla="*/ 19 w 20"/>
                    <a:gd name="T3" fmla="*/ 3 h 23"/>
                    <a:gd name="T4" fmla="*/ 7 w 20"/>
                    <a:gd name="T5" fmla="*/ 7 h 23"/>
                    <a:gd name="T6" fmla="*/ 3 w 20"/>
                    <a:gd name="T7" fmla="*/ 4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4 w 30"/>
                    <a:gd name="T1" fmla="*/ 6 h 42"/>
                    <a:gd name="T2" fmla="*/ 8 w 30"/>
                    <a:gd name="T3" fmla="*/ 4 h 42"/>
                    <a:gd name="T4" fmla="*/ 0 w 30"/>
                    <a:gd name="T5" fmla="*/ 2 h 42"/>
                    <a:gd name="T6" fmla="*/ 24 w 30"/>
                    <a:gd name="T7" fmla="*/ 2 h 42"/>
                    <a:gd name="T8" fmla="*/ 38 w 30"/>
                    <a:gd name="T9" fmla="*/ 4 h 42"/>
                    <a:gd name="T10" fmla="*/ 36 w 30"/>
                    <a:gd name="T11" fmla="*/ 6 h 42"/>
                    <a:gd name="T12" fmla="*/ 24 w 30"/>
                    <a:gd name="T13" fmla="*/ 6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6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7 h 46"/>
                    <a:gd name="T10" fmla="*/ 12 w 65"/>
                    <a:gd name="T11" fmla="*/ 12 h 46"/>
                    <a:gd name="T12" fmla="*/ 8 w 65"/>
                    <a:gd name="T13" fmla="*/ 5 h 46"/>
                    <a:gd name="T14" fmla="*/ 12 w 65"/>
                    <a:gd name="T15" fmla="*/ 3 h 46"/>
                    <a:gd name="T16" fmla="*/ 14 w 65"/>
                    <a:gd name="T17" fmla="*/ 6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7 h 47"/>
                    <a:gd name="T2" fmla="*/ 18 w 69"/>
                    <a:gd name="T3" fmla="*/ 6 h 47"/>
                    <a:gd name="T4" fmla="*/ 44 w 69"/>
                    <a:gd name="T5" fmla="*/ 1 h 47"/>
                    <a:gd name="T6" fmla="*/ 56 w 69"/>
                    <a:gd name="T7" fmla="*/ 2 h 47"/>
                    <a:gd name="T8" fmla="*/ 42 w 69"/>
                    <a:gd name="T9" fmla="*/ 4 h 47"/>
                    <a:gd name="T10" fmla="*/ 28 w 69"/>
                    <a:gd name="T11" fmla="*/ 7 h 47"/>
                    <a:gd name="T12" fmla="*/ 22 w 69"/>
                    <a:gd name="T13" fmla="*/ 10 h 47"/>
                    <a:gd name="T14" fmla="*/ 16 w 69"/>
                    <a:gd name="T15" fmla="*/ 10 h 47"/>
                    <a:gd name="T16" fmla="*/ 12 w 69"/>
                    <a:gd name="T17" fmla="*/ 8 h 47"/>
                    <a:gd name="T18" fmla="*/ 0 w 69"/>
                    <a:gd name="T19" fmla="*/ 8 h 47"/>
                    <a:gd name="T20" fmla="*/ 0 w 69"/>
                    <a:gd name="T21" fmla="*/ 7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4 h 277"/>
                    <a:gd name="T4" fmla="*/ 46 w 355"/>
                    <a:gd name="T5" fmla="*/ 7 h 277"/>
                    <a:gd name="T6" fmla="*/ 76 w 355"/>
                    <a:gd name="T7" fmla="*/ 11 h 277"/>
                    <a:gd name="T8" fmla="*/ 92 w 355"/>
                    <a:gd name="T9" fmla="*/ 14 h 277"/>
                    <a:gd name="T10" fmla="*/ 122 w 355"/>
                    <a:gd name="T11" fmla="*/ 21 h 277"/>
                    <a:gd name="T12" fmla="*/ 136 w 355"/>
                    <a:gd name="T13" fmla="*/ 27 h 277"/>
                    <a:gd name="T14" fmla="*/ 148 w 355"/>
                    <a:gd name="T15" fmla="*/ 28 h 277"/>
                    <a:gd name="T16" fmla="*/ 154 w 355"/>
                    <a:gd name="T17" fmla="*/ 31 h 277"/>
                    <a:gd name="T18" fmla="*/ 176 w 355"/>
                    <a:gd name="T19" fmla="*/ 33 h 277"/>
                    <a:gd name="T20" fmla="*/ 170 w 355"/>
                    <a:gd name="T21" fmla="*/ 41 h 277"/>
                    <a:gd name="T22" fmla="*/ 177 w 355"/>
                    <a:gd name="T23" fmla="*/ 47 h 277"/>
                    <a:gd name="T24" fmla="*/ 190 w 355"/>
                    <a:gd name="T25" fmla="*/ 49 h 277"/>
                    <a:gd name="T26" fmla="*/ 208 w 355"/>
                    <a:gd name="T27" fmla="*/ 49 h 277"/>
                    <a:gd name="T28" fmla="*/ 228 w 355"/>
                    <a:gd name="T29" fmla="*/ 51 h 277"/>
                    <a:gd name="T30" fmla="*/ 246 w 355"/>
                    <a:gd name="T31" fmla="*/ 50 h 277"/>
                    <a:gd name="T32" fmla="*/ 264 w 355"/>
                    <a:gd name="T33" fmla="*/ 52 h 277"/>
                    <a:gd name="T34" fmla="*/ 288 w 355"/>
                    <a:gd name="T35" fmla="*/ 54 h 277"/>
                    <a:gd name="T36" fmla="*/ 306 w 355"/>
                    <a:gd name="T37" fmla="*/ 55 h 277"/>
                    <a:gd name="T38" fmla="*/ 344 w 355"/>
                    <a:gd name="T39" fmla="*/ 55 h 277"/>
                    <a:gd name="T40" fmla="*/ 334 w 355"/>
                    <a:gd name="T41" fmla="*/ 58 h 277"/>
                    <a:gd name="T42" fmla="*/ 314 w 355"/>
                    <a:gd name="T43" fmla="*/ 57 h 277"/>
                    <a:gd name="T44" fmla="*/ 292 w 355"/>
                    <a:gd name="T45" fmla="*/ 57 h 277"/>
                    <a:gd name="T46" fmla="*/ 280 w 355"/>
                    <a:gd name="T47" fmla="*/ 55 h 277"/>
                    <a:gd name="T48" fmla="*/ 244 w 355"/>
                    <a:gd name="T49" fmla="*/ 55 h 277"/>
                    <a:gd name="T50" fmla="*/ 226 w 355"/>
                    <a:gd name="T51" fmla="*/ 55 h 277"/>
                    <a:gd name="T52" fmla="*/ 172 w 355"/>
                    <a:gd name="T53" fmla="*/ 51 h 277"/>
                    <a:gd name="T54" fmla="*/ 160 w 355"/>
                    <a:gd name="T55" fmla="*/ 45 h 277"/>
                    <a:gd name="T56" fmla="*/ 126 w 355"/>
                    <a:gd name="T57" fmla="*/ 43 h 277"/>
                    <a:gd name="T58" fmla="*/ 108 w 355"/>
                    <a:gd name="T59" fmla="*/ 40 h 277"/>
                    <a:gd name="T60" fmla="*/ 94 w 355"/>
                    <a:gd name="T61" fmla="*/ 33 h 277"/>
                    <a:gd name="T62" fmla="*/ 68 w 355"/>
                    <a:gd name="T63" fmla="*/ 22 h 277"/>
                    <a:gd name="T64" fmla="*/ 64 w 355"/>
                    <a:gd name="T65" fmla="*/ 21 h 277"/>
                    <a:gd name="T66" fmla="*/ 58 w 355"/>
                    <a:gd name="T67" fmla="*/ 21 h 277"/>
                    <a:gd name="T68" fmla="*/ 54 w 355"/>
                    <a:gd name="T69" fmla="*/ 18 h 277"/>
                    <a:gd name="T70" fmla="*/ 38 w 355"/>
                    <a:gd name="T71" fmla="*/ 12 h 277"/>
                    <a:gd name="T72" fmla="*/ 20 w 355"/>
                    <a:gd name="T73" fmla="*/ 8 h 277"/>
                    <a:gd name="T74" fmla="*/ 4 w 355"/>
                    <a:gd name="T75" fmla="*/ 5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12 h 206"/>
                    <a:gd name="T2" fmla="*/ 66 w 156"/>
                    <a:gd name="T3" fmla="*/ 11 h 206"/>
                    <a:gd name="T4" fmla="*/ 68 w 156"/>
                    <a:gd name="T5" fmla="*/ 10 h 206"/>
                    <a:gd name="T6" fmla="*/ 88 w 156"/>
                    <a:gd name="T7" fmla="*/ 8 h 206"/>
                    <a:gd name="T8" fmla="*/ 114 w 156"/>
                    <a:gd name="T9" fmla="*/ 4 h 206"/>
                    <a:gd name="T10" fmla="*/ 120 w 156"/>
                    <a:gd name="T11" fmla="*/ 2 h 206"/>
                    <a:gd name="T12" fmla="*/ 132 w 156"/>
                    <a:gd name="T13" fmla="*/ 0 h 206"/>
                    <a:gd name="T14" fmla="*/ 158 w 156"/>
                    <a:gd name="T15" fmla="*/ 5 h 206"/>
                    <a:gd name="T16" fmla="*/ 154 w 156"/>
                    <a:gd name="T17" fmla="*/ 8 h 206"/>
                    <a:gd name="T18" fmla="*/ 134 w 156"/>
                    <a:gd name="T19" fmla="*/ 12 h 206"/>
                    <a:gd name="T20" fmla="*/ 140 w 156"/>
                    <a:gd name="T21" fmla="*/ 18 h 206"/>
                    <a:gd name="T22" fmla="*/ 150 w 156"/>
                    <a:gd name="T23" fmla="*/ 20 h 206"/>
                    <a:gd name="T24" fmla="*/ 154 w 156"/>
                    <a:gd name="T25" fmla="*/ 24 h 206"/>
                    <a:gd name="T26" fmla="*/ 136 w 156"/>
                    <a:gd name="T27" fmla="*/ 24 h 206"/>
                    <a:gd name="T28" fmla="*/ 124 w 156"/>
                    <a:gd name="T29" fmla="*/ 27 h 206"/>
                    <a:gd name="T30" fmla="*/ 112 w 156"/>
                    <a:gd name="T31" fmla="*/ 29 h 206"/>
                    <a:gd name="T32" fmla="*/ 108 w 156"/>
                    <a:gd name="T33" fmla="*/ 37 h 206"/>
                    <a:gd name="T34" fmla="*/ 96 w 156"/>
                    <a:gd name="T35" fmla="*/ 38 h 206"/>
                    <a:gd name="T36" fmla="*/ 90 w 156"/>
                    <a:gd name="T37" fmla="*/ 38 h 206"/>
                    <a:gd name="T38" fmla="*/ 76 w 156"/>
                    <a:gd name="T39" fmla="*/ 38 h 206"/>
                    <a:gd name="T40" fmla="*/ 72 w 156"/>
                    <a:gd name="T41" fmla="*/ 36 h 206"/>
                    <a:gd name="T42" fmla="*/ 60 w 156"/>
                    <a:gd name="T43" fmla="*/ 35 h 206"/>
                    <a:gd name="T44" fmla="*/ 42 w 156"/>
                    <a:gd name="T45" fmla="*/ 36 h 206"/>
                    <a:gd name="T46" fmla="*/ 28 w 156"/>
                    <a:gd name="T47" fmla="*/ 35 h 206"/>
                    <a:gd name="T48" fmla="*/ 10 w 156"/>
                    <a:gd name="T49" fmla="*/ 28 h 206"/>
                    <a:gd name="T50" fmla="*/ 4 w 156"/>
                    <a:gd name="T51" fmla="*/ 24 h 206"/>
                    <a:gd name="T52" fmla="*/ 0 w 156"/>
                    <a:gd name="T53" fmla="*/ 22 h 206"/>
                    <a:gd name="T54" fmla="*/ 20 w 156"/>
                    <a:gd name="T55" fmla="*/ 18 h 206"/>
                    <a:gd name="T56" fmla="*/ 32 w 156"/>
                    <a:gd name="T57" fmla="*/ 19 h 206"/>
                    <a:gd name="T58" fmla="*/ 34 w 156"/>
                    <a:gd name="T59" fmla="*/ 15 h 206"/>
                    <a:gd name="T60" fmla="*/ 52 w 156"/>
                    <a:gd name="T61" fmla="*/ 12 h 206"/>
                    <a:gd name="T62" fmla="*/ 54 w 156"/>
                    <a:gd name="T63" fmla="*/ 12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8 h 38"/>
                    <a:gd name="T2" fmla="*/ 18 w 109"/>
                    <a:gd name="T3" fmla="*/ 3 h 38"/>
                    <a:gd name="T4" fmla="*/ 46 w 109"/>
                    <a:gd name="T5" fmla="*/ 5 h 38"/>
                    <a:gd name="T6" fmla="*/ 80 w 109"/>
                    <a:gd name="T7" fmla="*/ 3 h 38"/>
                    <a:gd name="T8" fmla="*/ 98 w 109"/>
                    <a:gd name="T9" fmla="*/ 0 h 38"/>
                    <a:gd name="T10" fmla="*/ 84 w 109"/>
                    <a:gd name="T11" fmla="*/ 7 h 38"/>
                    <a:gd name="T12" fmla="*/ 68 w 109"/>
                    <a:gd name="T13" fmla="*/ 9 h 38"/>
                    <a:gd name="T14" fmla="*/ 42 w 109"/>
                    <a:gd name="T15" fmla="*/ 8 h 38"/>
                    <a:gd name="T16" fmla="*/ 14 w 109"/>
                    <a:gd name="T17" fmla="*/ 8 h 38"/>
                    <a:gd name="T18" fmla="*/ 4 w 109"/>
                    <a:gd name="T19" fmla="*/ 8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3 h 104"/>
                    <a:gd name="T2" fmla="*/ 18 w 76"/>
                    <a:gd name="T3" fmla="*/ 0 h 104"/>
                    <a:gd name="T4" fmla="*/ 34 w 76"/>
                    <a:gd name="T5" fmla="*/ 3 h 104"/>
                    <a:gd name="T6" fmla="*/ 54 w 76"/>
                    <a:gd name="T7" fmla="*/ 2 h 104"/>
                    <a:gd name="T8" fmla="*/ 38 w 76"/>
                    <a:gd name="T9" fmla="*/ 6 h 104"/>
                    <a:gd name="T10" fmla="*/ 46 w 76"/>
                    <a:gd name="T11" fmla="*/ 9 h 104"/>
                    <a:gd name="T12" fmla="*/ 50 w 76"/>
                    <a:gd name="T13" fmla="*/ 11 h 104"/>
                    <a:gd name="T14" fmla="*/ 38 w 76"/>
                    <a:gd name="T15" fmla="*/ 14 h 104"/>
                    <a:gd name="T16" fmla="*/ 34 w 76"/>
                    <a:gd name="T17" fmla="*/ 11 h 104"/>
                    <a:gd name="T18" fmla="*/ 22 w 76"/>
                    <a:gd name="T19" fmla="*/ 9 h 104"/>
                    <a:gd name="T20" fmla="*/ 28 w 76"/>
                    <a:gd name="T21" fmla="*/ 12 h 104"/>
                    <a:gd name="T22" fmla="*/ 30 w 76"/>
                    <a:gd name="T23" fmla="*/ 14 h 104"/>
                    <a:gd name="T24" fmla="*/ 20 w 76"/>
                    <a:gd name="T25" fmla="*/ 19 h 104"/>
                    <a:gd name="T26" fmla="*/ 12 w 76"/>
                    <a:gd name="T27" fmla="*/ 19 h 104"/>
                    <a:gd name="T28" fmla="*/ 8 w 76"/>
                    <a:gd name="T29" fmla="*/ 17 h 104"/>
                    <a:gd name="T30" fmla="*/ 0 w 76"/>
                    <a:gd name="T31" fmla="*/ 10 h 104"/>
                    <a:gd name="T32" fmla="*/ 2 w 76"/>
                    <a:gd name="T33" fmla="*/ 5 h 104"/>
                    <a:gd name="T34" fmla="*/ 8 w 76"/>
                    <a:gd name="T35" fmla="*/ 3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5 h 61"/>
                    <a:gd name="T2" fmla="*/ 13 w 37"/>
                    <a:gd name="T3" fmla="*/ 0 h 61"/>
                    <a:gd name="T4" fmla="*/ 15 w 37"/>
                    <a:gd name="T5" fmla="*/ 5 h 61"/>
                    <a:gd name="T6" fmla="*/ 37 w 37"/>
                    <a:gd name="T7" fmla="*/ 6 h 61"/>
                    <a:gd name="T8" fmla="*/ 19 w 37"/>
                    <a:gd name="T9" fmla="*/ 7 h 61"/>
                    <a:gd name="T10" fmla="*/ 5 w 37"/>
                    <a:gd name="T11" fmla="*/ 10 h 61"/>
                    <a:gd name="T12" fmla="*/ 1 w 37"/>
                    <a:gd name="T13" fmla="*/ 6 h 61"/>
                    <a:gd name="T14" fmla="*/ 3 w 37"/>
                    <a:gd name="T15" fmla="*/ 5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21 w 49"/>
                    <a:gd name="T3" fmla="*/ 0 h 29"/>
                    <a:gd name="T4" fmla="*/ 34 w 49"/>
                    <a:gd name="T5" fmla="*/ 3 h 29"/>
                    <a:gd name="T6" fmla="*/ 27 w 49"/>
                    <a:gd name="T7" fmla="*/ 3 h 29"/>
                    <a:gd name="T8" fmla="*/ 3 w 49"/>
                    <a:gd name="T9" fmla="*/ 3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3 h 48"/>
                    <a:gd name="T2" fmla="*/ 15 w 61"/>
                    <a:gd name="T3" fmla="*/ 10 h 48"/>
                    <a:gd name="T4" fmla="*/ 3 w 61"/>
                    <a:gd name="T5" fmla="*/ 8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8 h 48"/>
                    <a:gd name="T14" fmla="*/ 61 w 61"/>
                    <a:gd name="T15" fmla="*/ 11 h 48"/>
                    <a:gd name="T16" fmla="*/ 41 w 61"/>
                    <a:gd name="T17" fmla="*/ 13 h 48"/>
                    <a:gd name="T18" fmla="*/ 23 w 61"/>
                    <a:gd name="T19" fmla="*/ 16 h 48"/>
                    <a:gd name="T20" fmla="*/ 21 w 61"/>
                    <a:gd name="T21" fmla="*/ 13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6 h 182"/>
                    <a:gd name="T2" fmla="*/ 36 w 286"/>
                    <a:gd name="T3" fmla="*/ 2 h 182"/>
                    <a:gd name="T4" fmla="*/ 26 w 286"/>
                    <a:gd name="T5" fmla="*/ 6 h 182"/>
                    <a:gd name="T6" fmla="*/ 0 w 286"/>
                    <a:gd name="T7" fmla="*/ 5 h 182"/>
                    <a:gd name="T8" fmla="*/ 10 w 286"/>
                    <a:gd name="T9" fmla="*/ 9 h 182"/>
                    <a:gd name="T10" fmla="*/ 16 w 286"/>
                    <a:gd name="T11" fmla="*/ 13 h 182"/>
                    <a:gd name="T12" fmla="*/ 24 w 286"/>
                    <a:gd name="T13" fmla="*/ 9 h 182"/>
                    <a:gd name="T14" fmla="*/ 30 w 286"/>
                    <a:gd name="T15" fmla="*/ 9 h 182"/>
                    <a:gd name="T16" fmla="*/ 48 w 286"/>
                    <a:gd name="T17" fmla="*/ 11 h 182"/>
                    <a:gd name="T18" fmla="*/ 70 w 286"/>
                    <a:gd name="T19" fmla="*/ 13 h 182"/>
                    <a:gd name="T20" fmla="*/ 88 w 286"/>
                    <a:gd name="T21" fmla="*/ 14 h 182"/>
                    <a:gd name="T22" fmla="*/ 106 w 286"/>
                    <a:gd name="T23" fmla="*/ 20 h 182"/>
                    <a:gd name="T24" fmla="*/ 104 w 286"/>
                    <a:gd name="T25" fmla="*/ 25 h 182"/>
                    <a:gd name="T26" fmla="*/ 98 w 286"/>
                    <a:gd name="T27" fmla="*/ 28 h 182"/>
                    <a:gd name="T28" fmla="*/ 122 w 286"/>
                    <a:gd name="T29" fmla="*/ 25 h 182"/>
                    <a:gd name="T30" fmla="*/ 140 w 286"/>
                    <a:gd name="T31" fmla="*/ 29 h 182"/>
                    <a:gd name="T32" fmla="*/ 168 w 286"/>
                    <a:gd name="T33" fmla="*/ 29 h 182"/>
                    <a:gd name="T34" fmla="*/ 174 w 286"/>
                    <a:gd name="T35" fmla="*/ 29 h 182"/>
                    <a:gd name="T36" fmla="*/ 168 w 286"/>
                    <a:gd name="T37" fmla="*/ 28 h 182"/>
                    <a:gd name="T38" fmla="*/ 178 w 286"/>
                    <a:gd name="T39" fmla="*/ 28 h 182"/>
                    <a:gd name="T40" fmla="*/ 186 w 286"/>
                    <a:gd name="T41" fmla="*/ 24 h 182"/>
                    <a:gd name="T42" fmla="*/ 202 w 286"/>
                    <a:gd name="T43" fmla="*/ 25 h 182"/>
                    <a:gd name="T44" fmla="*/ 214 w 286"/>
                    <a:gd name="T45" fmla="*/ 25 h 182"/>
                    <a:gd name="T46" fmla="*/ 244 w 286"/>
                    <a:gd name="T47" fmla="*/ 34 h 182"/>
                    <a:gd name="T48" fmla="*/ 262 w 286"/>
                    <a:gd name="T49" fmla="*/ 35 h 182"/>
                    <a:gd name="T50" fmla="*/ 284 w 286"/>
                    <a:gd name="T51" fmla="*/ 34 h 182"/>
                    <a:gd name="T52" fmla="*/ 268 w 286"/>
                    <a:gd name="T53" fmla="*/ 32 h 182"/>
                    <a:gd name="T54" fmla="*/ 256 w 286"/>
                    <a:gd name="T55" fmla="*/ 28 h 182"/>
                    <a:gd name="T56" fmla="*/ 250 w 286"/>
                    <a:gd name="T57" fmla="*/ 26 h 182"/>
                    <a:gd name="T58" fmla="*/ 248 w 286"/>
                    <a:gd name="T59" fmla="*/ 25 h 182"/>
                    <a:gd name="T60" fmla="*/ 236 w 286"/>
                    <a:gd name="T61" fmla="*/ 24 h 182"/>
                    <a:gd name="T62" fmla="*/ 240 w 286"/>
                    <a:gd name="T63" fmla="*/ 20 h 182"/>
                    <a:gd name="T64" fmla="*/ 220 w 286"/>
                    <a:gd name="T65" fmla="*/ 16 h 182"/>
                    <a:gd name="T66" fmla="*/ 210 w 286"/>
                    <a:gd name="T67" fmla="*/ 13 h 182"/>
                    <a:gd name="T68" fmla="*/ 190 w 286"/>
                    <a:gd name="T69" fmla="*/ 11 h 182"/>
                    <a:gd name="T70" fmla="*/ 168 w 286"/>
                    <a:gd name="T71" fmla="*/ 7 h 182"/>
                    <a:gd name="T72" fmla="*/ 156 w 286"/>
                    <a:gd name="T73" fmla="*/ 7 h 182"/>
                    <a:gd name="T74" fmla="*/ 120 w 286"/>
                    <a:gd name="T75" fmla="*/ 3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6 h 182"/>
                    <a:gd name="T84" fmla="*/ 46 w 286"/>
                    <a:gd name="T85" fmla="*/ 6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11 h 78"/>
                    <a:gd name="T2" fmla="*/ 27 w 78"/>
                    <a:gd name="T3" fmla="*/ 12 h 78"/>
                    <a:gd name="T4" fmla="*/ 45 w 78"/>
                    <a:gd name="T5" fmla="*/ 9 h 78"/>
                    <a:gd name="T6" fmla="*/ 57 w 78"/>
                    <a:gd name="T7" fmla="*/ 6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5 h 78"/>
                    <a:gd name="T14" fmla="*/ 67 w 78"/>
                    <a:gd name="T15" fmla="*/ 11 h 78"/>
                    <a:gd name="T16" fmla="*/ 33 w 78"/>
                    <a:gd name="T17" fmla="*/ 16 h 78"/>
                    <a:gd name="T18" fmla="*/ 9 w 78"/>
                    <a:gd name="T19" fmla="*/ 14 h 78"/>
                    <a:gd name="T20" fmla="*/ 3 w 78"/>
                    <a:gd name="T21" fmla="*/ 13 h 78"/>
                    <a:gd name="T22" fmla="*/ 1 w 78"/>
                    <a:gd name="T23" fmla="*/ 11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4 h 22"/>
                    <a:gd name="T2" fmla="*/ 14 w 26"/>
                    <a:gd name="T3" fmla="*/ 0 h 22"/>
                    <a:gd name="T4" fmla="*/ 14 w 26"/>
                    <a:gd name="T5" fmla="*/ 7 h 22"/>
                    <a:gd name="T6" fmla="*/ 8 w 26"/>
                    <a:gd name="T7" fmla="*/ 4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11 h 80"/>
                    <a:gd name="T2" fmla="*/ 14 w 80"/>
                    <a:gd name="T3" fmla="*/ 6 h 80"/>
                    <a:gd name="T4" fmla="*/ 26 w 80"/>
                    <a:gd name="T5" fmla="*/ 5 h 80"/>
                    <a:gd name="T6" fmla="*/ 48 w 80"/>
                    <a:gd name="T7" fmla="*/ 4 h 80"/>
                    <a:gd name="T8" fmla="*/ 58 w 80"/>
                    <a:gd name="T9" fmla="*/ 0 h 80"/>
                    <a:gd name="T10" fmla="*/ 80 w 80"/>
                    <a:gd name="T11" fmla="*/ 8 h 80"/>
                    <a:gd name="T12" fmla="*/ 70 w 80"/>
                    <a:gd name="T13" fmla="*/ 12 h 80"/>
                    <a:gd name="T14" fmla="*/ 54 w 80"/>
                    <a:gd name="T15" fmla="*/ 14 h 80"/>
                    <a:gd name="T16" fmla="*/ 48 w 80"/>
                    <a:gd name="T17" fmla="*/ 17 h 80"/>
                    <a:gd name="T18" fmla="*/ 32 w 80"/>
                    <a:gd name="T19" fmla="*/ 14 h 80"/>
                    <a:gd name="T20" fmla="*/ 38 w 80"/>
                    <a:gd name="T21" fmla="*/ 12 h 80"/>
                    <a:gd name="T22" fmla="*/ 30 w 80"/>
                    <a:gd name="T23" fmla="*/ 6 h 80"/>
                    <a:gd name="T24" fmla="*/ 20 w 80"/>
                    <a:gd name="T25" fmla="*/ 10 h 80"/>
                    <a:gd name="T26" fmla="*/ 8 w 80"/>
                    <a:gd name="T27" fmla="*/ 12 h 80"/>
                    <a:gd name="T28" fmla="*/ 0 w 80"/>
                    <a:gd name="T29" fmla="*/ 11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9 h 174"/>
                    <a:gd name="T2" fmla="*/ 26 w 94"/>
                    <a:gd name="T3" fmla="*/ 25 h 174"/>
                    <a:gd name="T4" fmla="*/ 32 w 94"/>
                    <a:gd name="T5" fmla="*/ 21 h 174"/>
                    <a:gd name="T6" fmla="*/ 52 w 94"/>
                    <a:gd name="T7" fmla="*/ 20 h 174"/>
                    <a:gd name="T8" fmla="*/ 46 w 94"/>
                    <a:gd name="T9" fmla="*/ 24 h 174"/>
                    <a:gd name="T10" fmla="*/ 66 w 94"/>
                    <a:gd name="T11" fmla="*/ 25 h 174"/>
                    <a:gd name="T12" fmla="*/ 76 w 94"/>
                    <a:gd name="T13" fmla="*/ 28 h 174"/>
                    <a:gd name="T14" fmla="*/ 58 w 94"/>
                    <a:gd name="T15" fmla="*/ 29 h 174"/>
                    <a:gd name="T16" fmla="*/ 74 w 94"/>
                    <a:gd name="T17" fmla="*/ 34 h 174"/>
                    <a:gd name="T18" fmla="*/ 84 w 94"/>
                    <a:gd name="T19" fmla="*/ 31 h 174"/>
                    <a:gd name="T20" fmla="*/ 82 w 94"/>
                    <a:gd name="T21" fmla="*/ 22 h 174"/>
                    <a:gd name="T22" fmla="*/ 60 w 94"/>
                    <a:gd name="T23" fmla="*/ 20 h 174"/>
                    <a:gd name="T24" fmla="*/ 50 w 94"/>
                    <a:gd name="T25" fmla="*/ 16 h 174"/>
                    <a:gd name="T26" fmla="*/ 34 w 94"/>
                    <a:gd name="T27" fmla="*/ 16 h 174"/>
                    <a:gd name="T28" fmla="*/ 30 w 94"/>
                    <a:gd name="T29" fmla="*/ 13 h 174"/>
                    <a:gd name="T30" fmla="*/ 42 w 94"/>
                    <a:gd name="T31" fmla="*/ 9 h 174"/>
                    <a:gd name="T32" fmla="*/ 30 w 94"/>
                    <a:gd name="T33" fmla="*/ 0 h 174"/>
                    <a:gd name="T34" fmla="*/ 18 w 94"/>
                    <a:gd name="T35" fmla="*/ 5 h 174"/>
                    <a:gd name="T36" fmla="*/ 4 w 94"/>
                    <a:gd name="T37" fmla="*/ 9 h 174"/>
                    <a:gd name="T38" fmla="*/ 14 w 94"/>
                    <a:gd name="T39" fmla="*/ 16 h 174"/>
                    <a:gd name="T40" fmla="*/ 14 w 94"/>
                    <a:gd name="T41" fmla="*/ 19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5 h 50"/>
                    <a:gd name="T2" fmla="*/ 12 w 32"/>
                    <a:gd name="T3" fmla="*/ 0 h 50"/>
                    <a:gd name="T4" fmla="*/ 20 w 32"/>
                    <a:gd name="T5" fmla="*/ 3 h 50"/>
                    <a:gd name="T6" fmla="*/ 22 w 32"/>
                    <a:gd name="T7" fmla="*/ 5 h 50"/>
                    <a:gd name="T8" fmla="*/ 28 w 32"/>
                    <a:gd name="T9" fmla="*/ 5 h 50"/>
                    <a:gd name="T10" fmla="*/ 32 w 32"/>
                    <a:gd name="T11" fmla="*/ 7 h 50"/>
                    <a:gd name="T12" fmla="*/ 18 w 32"/>
                    <a:gd name="T13" fmla="*/ 11 h 50"/>
                    <a:gd name="T14" fmla="*/ 6 w 32"/>
                    <a:gd name="T15" fmla="*/ 5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9 h 50"/>
                    <a:gd name="T2" fmla="*/ 30 w 43"/>
                    <a:gd name="T3" fmla="*/ 4 h 50"/>
                    <a:gd name="T4" fmla="*/ 52 w 43"/>
                    <a:gd name="T5" fmla="*/ 0 h 50"/>
                    <a:gd name="T6" fmla="*/ 32 w 43"/>
                    <a:gd name="T7" fmla="*/ 6 h 50"/>
                    <a:gd name="T8" fmla="*/ 2 w 43"/>
                    <a:gd name="T9" fmla="*/ 11 h 50"/>
                    <a:gd name="T10" fmla="*/ 0 w 43"/>
                    <a:gd name="T11" fmla="*/ 9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494 w 471"/>
                    <a:gd name="T1" fmla="*/ 9753 h 281"/>
                    <a:gd name="T2" fmla="*/ 582 w 471"/>
                    <a:gd name="T3" fmla="*/ 8724 h 281"/>
                    <a:gd name="T4" fmla="*/ 534 w 471"/>
                    <a:gd name="T5" fmla="*/ 8528 h 281"/>
                    <a:gd name="T6" fmla="*/ 391 w 471"/>
                    <a:gd name="T7" fmla="*/ 7605 h 281"/>
                    <a:gd name="T8" fmla="*/ 94 w 471"/>
                    <a:gd name="T9" fmla="*/ 7491 h 281"/>
                    <a:gd name="T10" fmla="*/ 0 w 471"/>
                    <a:gd name="T11" fmla="*/ 6654 h 281"/>
                    <a:gd name="T12" fmla="*/ 292 w 471"/>
                    <a:gd name="T13" fmla="*/ 6285 h 281"/>
                    <a:gd name="T14" fmla="*/ 140 w 471"/>
                    <a:gd name="T15" fmla="*/ 5749 h 281"/>
                    <a:gd name="T16" fmla="*/ 42 w 471"/>
                    <a:gd name="T17" fmla="*/ 5566 h 281"/>
                    <a:gd name="T18" fmla="*/ 686 w 471"/>
                    <a:gd name="T19" fmla="*/ 4182 h 281"/>
                    <a:gd name="T20" fmla="*/ 1052 w 471"/>
                    <a:gd name="T21" fmla="*/ 3361 h 281"/>
                    <a:gd name="T22" fmla="*/ 1021 w 471"/>
                    <a:gd name="T23" fmla="*/ 2439 h 281"/>
                    <a:gd name="T24" fmla="*/ 582 w 471"/>
                    <a:gd name="T25" fmla="*/ 1492 h 281"/>
                    <a:gd name="T26" fmla="*/ 491 w 471"/>
                    <a:gd name="T27" fmla="*/ 1121 h 281"/>
                    <a:gd name="T28" fmla="*/ 630 w 471"/>
                    <a:gd name="T29" fmla="*/ 1249 h 281"/>
                    <a:gd name="T30" fmla="*/ 1153 w 471"/>
                    <a:gd name="T31" fmla="*/ 1235 h 281"/>
                    <a:gd name="T32" fmla="*/ 1537 w 471"/>
                    <a:gd name="T33" fmla="*/ 379 h 281"/>
                    <a:gd name="T34" fmla="*/ 1978 w 471"/>
                    <a:gd name="T35" fmla="*/ 0 h 281"/>
                    <a:gd name="T36" fmla="*/ 2119 w 471"/>
                    <a:gd name="T37" fmla="*/ 73 h 281"/>
                    <a:gd name="T38" fmla="*/ 2219 w 471"/>
                    <a:gd name="T39" fmla="*/ 313 h 281"/>
                    <a:gd name="T40" fmla="*/ 2362 w 471"/>
                    <a:gd name="T41" fmla="*/ 178 h 281"/>
                    <a:gd name="T42" fmla="*/ 2652 w 471"/>
                    <a:gd name="T43" fmla="*/ 277 h 281"/>
                    <a:gd name="T44" fmla="*/ 2794 w 471"/>
                    <a:gd name="T45" fmla="*/ 313 h 281"/>
                    <a:gd name="T46" fmla="*/ 3405 w 471"/>
                    <a:gd name="T47" fmla="*/ 488 h 281"/>
                    <a:gd name="T48" fmla="*/ 3739 w 471"/>
                    <a:gd name="T49" fmla="*/ 826 h 281"/>
                    <a:gd name="T50" fmla="*/ 4032 w 471"/>
                    <a:gd name="T51" fmla="*/ 591 h 281"/>
                    <a:gd name="T52" fmla="*/ 4158 w 471"/>
                    <a:gd name="T53" fmla="*/ 488 h 281"/>
                    <a:gd name="T54" fmla="*/ 4694 w 471"/>
                    <a:gd name="T55" fmla="*/ 488 h 281"/>
                    <a:gd name="T56" fmla="*/ 5075 w 471"/>
                    <a:gd name="T57" fmla="*/ 1121 h 281"/>
                    <a:gd name="T58" fmla="*/ 5565 w 471"/>
                    <a:gd name="T59" fmla="*/ 2053 h 281"/>
                    <a:gd name="T60" fmla="*/ 5901 w 471"/>
                    <a:gd name="T61" fmla="*/ 2439 h 281"/>
                    <a:gd name="T62" fmla="*/ 6188 w 471"/>
                    <a:gd name="T63" fmla="*/ 2366 h 281"/>
                    <a:gd name="T64" fmla="*/ 6501 w 471"/>
                    <a:gd name="T65" fmla="*/ 2252 h 281"/>
                    <a:gd name="T66" fmla="*/ 6986 w 471"/>
                    <a:gd name="T67" fmla="*/ 2486 h 281"/>
                    <a:gd name="T68" fmla="*/ 7212 w 471"/>
                    <a:gd name="T69" fmla="*/ 2818 h 281"/>
                    <a:gd name="T70" fmla="*/ 7413 w 471"/>
                    <a:gd name="T71" fmla="*/ 3130 h 281"/>
                    <a:gd name="T72" fmla="*/ 7656 w 471"/>
                    <a:gd name="T73" fmla="*/ 3875 h 281"/>
                    <a:gd name="T74" fmla="*/ 7748 w 471"/>
                    <a:gd name="T75" fmla="*/ 4182 h 281"/>
                    <a:gd name="T76" fmla="*/ 7790 w 471"/>
                    <a:gd name="T77" fmla="*/ 4363 h 281"/>
                    <a:gd name="T78" fmla="*/ 7458 w 471"/>
                    <a:gd name="T79" fmla="*/ 4930 h 281"/>
                    <a:gd name="T80" fmla="*/ 7748 w 471"/>
                    <a:gd name="T81" fmla="*/ 4922 h 281"/>
                    <a:gd name="T82" fmla="*/ 8238 w 471"/>
                    <a:gd name="T83" fmla="*/ 5410 h 281"/>
                    <a:gd name="T84" fmla="*/ 8769 w 471"/>
                    <a:gd name="T85" fmla="*/ 5471 h 281"/>
                    <a:gd name="T86" fmla="*/ 9153 w 471"/>
                    <a:gd name="T87" fmla="*/ 5850 h 281"/>
                    <a:gd name="T88" fmla="*/ 9210 w 471"/>
                    <a:gd name="T89" fmla="*/ 5998 h 281"/>
                    <a:gd name="T90" fmla="*/ 9210 w 471"/>
                    <a:gd name="T91" fmla="*/ 6127 h 281"/>
                    <a:gd name="T92" fmla="*/ 9479 w 471"/>
                    <a:gd name="T93" fmla="*/ 5998 h 281"/>
                    <a:gd name="T94" fmla="*/ 9634 w 471"/>
                    <a:gd name="T95" fmla="*/ 5961 h 281"/>
                    <a:gd name="T96" fmla="*/ 10570 w 471"/>
                    <a:gd name="T97" fmla="*/ 6441 h 281"/>
                    <a:gd name="T98" fmla="*/ 10755 w 471"/>
                    <a:gd name="T99" fmla="*/ 6929 h 281"/>
                    <a:gd name="T100" fmla="*/ 11195 w 471"/>
                    <a:gd name="T101" fmla="*/ 7002 h 281"/>
                    <a:gd name="T102" fmla="*/ 11335 w 471"/>
                    <a:gd name="T103" fmla="*/ 7491 h 281"/>
                    <a:gd name="T104" fmla="*/ 10860 w 471"/>
                    <a:gd name="T105" fmla="*/ 8989 h 281"/>
                    <a:gd name="T106" fmla="*/ 10466 w 471"/>
                    <a:gd name="T107" fmla="*/ 9797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7 h 844"/>
                    <a:gd name="T4" fmla="*/ 550 w 984"/>
                    <a:gd name="T5" fmla="*/ 7 h 844"/>
                    <a:gd name="T6" fmla="*/ 578 w 984"/>
                    <a:gd name="T7" fmla="*/ 26 h 844"/>
                    <a:gd name="T8" fmla="*/ 586 w 984"/>
                    <a:gd name="T9" fmla="*/ 19 h 844"/>
                    <a:gd name="T10" fmla="*/ 606 w 984"/>
                    <a:gd name="T11" fmla="*/ 14 h 844"/>
                    <a:gd name="T12" fmla="*/ 642 w 984"/>
                    <a:gd name="T13" fmla="*/ 26 h 844"/>
                    <a:gd name="T14" fmla="*/ 682 w 984"/>
                    <a:gd name="T15" fmla="*/ 20 h 844"/>
                    <a:gd name="T16" fmla="*/ 706 w 984"/>
                    <a:gd name="T17" fmla="*/ 17 h 844"/>
                    <a:gd name="T18" fmla="*/ 762 w 984"/>
                    <a:gd name="T19" fmla="*/ 2 h 844"/>
                    <a:gd name="T20" fmla="*/ 798 w 984"/>
                    <a:gd name="T21" fmla="*/ 14 h 844"/>
                    <a:gd name="T22" fmla="*/ 798 w 984"/>
                    <a:gd name="T23" fmla="*/ 26 h 844"/>
                    <a:gd name="T24" fmla="*/ 790 w 984"/>
                    <a:gd name="T25" fmla="*/ 32 h 844"/>
                    <a:gd name="T26" fmla="*/ 766 w 984"/>
                    <a:gd name="T27" fmla="*/ 33 h 844"/>
                    <a:gd name="T28" fmla="*/ 762 w 984"/>
                    <a:gd name="T29" fmla="*/ 39 h 844"/>
                    <a:gd name="T30" fmla="*/ 802 w 984"/>
                    <a:gd name="T31" fmla="*/ 47 h 844"/>
                    <a:gd name="T32" fmla="*/ 786 w 984"/>
                    <a:gd name="T33" fmla="*/ 66 h 844"/>
                    <a:gd name="T34" fmla="*/ 830 w 984"/>
                    <a:gd name="T35" fmla="*/ 84 h 844"/>
                    <a:gd name="T36" fmla="*/ 854 w 984"/>
                    <a:gd name="T37" fmla="*/ 92 h 844"/>
                    <a:gd name="T38" fmla="*/ 830 w 984"/>
                    <a:gd name="T39" fmla="*/ 92 h 844"/>
                    <a:gd name="T40" fmla="*/ 746 w 984"/>
                    <a:gd name="T41" fmla="*/ 77 h 844"/>
                    <a:gd name="T42" fmla="*/ 678 w 984"/>
                    <a:gd name="T43" fmla="*/ 82 h 844"/>
                    <a:gd name="T44" fmla="*/ 590 w 984"/>
                    <a:gd name="T45" fmla="*/ 90 h 844"/>
                    <a:gd name="T46" fmla="*/ 642 w 984"/>
                    <a:gd name="T47" fmla="*/ 118 h 844"/>
                    <a:gd name="T48" fmla="*/ 710 w 984"/>
                    <a:gd name="T49" fmla="*/ 124 h 844"/>
                    <a:gd name="T50" fmla="*/ 738 w 984"/>
                    <a:gd name="T51" fmla="*/ 112 h 844"/>
                    <a:gd name="T52" fmla="*/ 774 w 984"/>
                    <a:gd name="T53" fmla="*/ 116 h 844"/>
                    <a:gd name="T54" fmla="*/ 766 w 984"/>
                    <a:gd name="T55" fmla="*/ 129 h 844"/>
                    <a:gd name="T56" fmla="*/ 802 w 984"/>
                    <a:gd name="T57" fmla="*/ 136 h 844"/>
                    <a:gd name="T58" fmla="*/ 838 w 984"/>
                    <a:gd name="T59" fmla="*/ 134 h 844"/>
                    <a:gd name="T60" fmla="*/ 922 w 984"/>
                    <a:gd name="T61" fmla="*/ 164 h 844"/>
                    <a:gd name="T62" fmla="*/ 942 w 984"/>
                    <a:gd name="T63" fmla="*/ 169 h 844"/>
                    <a:gd name="T64" fmla="*/ 874 w 984"/>
                    <a:gd name="T65" fmla="*/ 166 h 844"/>
                    <a:gd name="T66" fmla="*/ 830 w 984"/>
                    <a:gd name="T67" fmla="*/ 155 h 844"/>
                    <a:gd name="T68" fmla="*/ 778 w 984"/>
                    <a:gd name="T69" fmla="*/ 145 h 844"/>
                    <a:gd name="T70" fmla="*/ 702 w 984"/>
                    <a:gd name="T71" fmla="*/ 135 h 844"/>
                    <a:gd name="T72" fmla="*/ 614 w 984"/>
                    <a:gd name="T73" fmla="*/ 133 h 844"/>
                    <a:gd name="T74" fmla="*/ 506 w 984"/>
                    <a:gd name="T75" fmla="*/ 121 h 844"/>
                    <a:gd name="T76" fmla="*/ 462 w 984"/>
                    <a:gd name="T77" fmla="*/ 103 h 844"/>
                    <a:gd name="T78" fmla="*/ 430 w 984"/>
                    <a:gd name="T79" fmla="*/ 94 h 844"/>
                    <a:gd name="T80" fmla="*/ 382 w 984"/>
                    <a:gd name="T81" fmla="*/ 88 h 844"/>
                    <a:gd name="T82" fmla="*/ 342 w 984"/>
                    <a:gd name="T83" fmla="*/ 75 h 844"/>
                    <a:gd name="T84" fmla="*/ 354 w 984"/>
                    <a:gd name="T85" fmla="*/ 84 h 844"/>
                    <a:gd name="T86" fmla="*/ 418 w 984"/>
                    <a:gd name="T87" fmla="*/ 101 h 844"/>
                    <a:gd name="T88" fmla="*/ 422 w 984"/>
                    <a:gd name="T89" fmla="*/ 107 h 844"/>
                    <a:gd name="T90" fmla="*/ 394 w 984"/>
                    <a:gd name="T91" fmla="*/ 102 h 844"/>
                    <a:gd name="T92" fmla="*/ 354 w 984"/>
                    <a:gd name="T93" fmla="*/ 95 h 844"/>
                    <a:gd name="T94" fmla="*/ 314 w 984"/>
                    <a:gd name="T95" fmla="*/ 82 h 844"/>
                    <a:gd name="T96" fmla="*/ 266 w 984"/>
                    <a:gd name="T97" fmla="*/ 71 h 844"/>
                    <a:gd name="T98" fmla="*/ 210 w 984"/>
                    <a:gd name="T99" fmla="*/ 64 h 844"/>
                    <a:gd name="T100" fmla="*/ 154 w 984"/>
                    <a:gd name="T101" fmla="*/ 48 h 844"/>
                    <a:gd name="T102" fmla="*/ 66 w 984"/>
                    <a:gd name="T103" fmla="*/ 13 h 844"/>
                    <a:gd name="T104" fmla="*/ 34 w 984"/>
                    <a:gd name="T105" fmla="*/ 7 h 844"/>
                    <a:gd name="T106" fmla="*/ 46 w 984"/>
                    <a:gd name="T107" fmla="*/ 5 h 844"/>
                    <a:gd name="T108" fmla="*/ 102 w 984"/>
                    <a:gd name="T109" fmla="*/ 14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6 h 48"/>
                    <a:gd name="T2" fmla="*/ 10 w 36"/>
                    <a:gd name="T3" fmla="*/ 9 h 48"/>
                    <a:gd name="T4" fmla="*/ 6 w 36"/>
                    <a:gd name="T5" fmla="*/ 6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0 w 36"/>
                    <a:gd name="T3" fmla="*/ 1 h 37"/>
                    <a:gd name="T4" fmla="*/ 55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13 h 96"/>
                    <a:gd name="T2" fmla="*/ 28 w 170"/>
                    <a:gd name="T3" fmla="*/ 7 h 96"/>
                    <a:gd name="T4" fmla="*/ 56 w 170"/>
                    <a:gd name="T5" fmla="*/ 6 h 96"/>
                    <a:gd name="T6" fmla="*/ 80 w 170"/>
                    <a:gd name="T7" fmla="*/ 3 h 96"/>
                    <a:gd name="T8" fmla="*/ 64 w 170"/>
                    <a:gd name="T9" fmla="*/ 7 h 96"/>
                    <a:gd name="T10" fmla="*/ 132 w 170"/>
                    <a:gd name="T11" fmla="*/ 13 h 96"/>
                    <a:gd name="T12" fmla="*/ 168 w 170"/>
                    <a:gd name="T13" fmla="*/ 17 h 96"/>
                    <a:gd name="T14" fmla="*/ 124 w 170"/>
                    <a:gd name="T15" fmla="*/ 20 h 96"/>
                    <a:gd name="T16" fmla="*/ 96 w 170"/>
                    <a:gd name="T17" fmla="*/ 15 h 96"/>
                    <a:gd name="T18" fmla="*/ 76 w 170"/>
                    <a:gd name="T19" fmla="*/ 14 h 96"/>
                    <a:gd name="T20" fmla="*/ 24 w 170"/>
                    <a:gd name="T21" fmla="*/ 11 h 96"/>
                    <a:gd name="T22" fmla="*/ 0 w 170"/>
                    <a:gd name="T23" fmla="*/ 13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6 h 44"/>
                    <a:gd name="T6" fmla="*/ 112 w 138"/>
                    <a:gd name="T7" fmla="*/ 5 h 44"/>
                    <a:gd name="T8" fmla="*/ 108 w 138"/>
                    <a:gd name="T9" fmla="*/ 11 h 44"/>
                    <a:gd name="T10" fmla="*/ 64 w 138"/>
                    <a:gd name="T11" fmla="*/ 10 h 44"/>
                    <a:gd name="T12" fmla="*/ 0 w 138"/>
                    <a:gd name="T13" fmla="*/ 9 h 44"/>
                    <a:gd name="T14" fmla="*/ 28 w 138"/>
                    <a:gd name="T15" fmla="*/ 5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5 h 42"/>
                    <a:gd name="T2" fmla="*/ 29 w 57"/>
                    <a:gd name="T3" fmla="*/ 2 h 42"/>
                    <a:gd name="T4" fmla="*/ 17 w 57"/>
                    <a:gd name="T5" fmla="*/ 5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11 w 39"/>
                    <a:gd name="T1" fmla="*/ 8 h 52"/>
                    <a:gd name="T2" fmla="*/ 11 w 39"/>
                    <a:gd name="T3" fmla="*/ 0 h 52"/>
                    <a:gd name="T4" fmla="*/ 11 w 39"/>
                    <a:gd name="T5" fmla="*/ 8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7 h 80"/>
                    <a:gd name="T4" fmla="*/ 32 w 44"/>
                    <a:gd name="T5" fmla="*/ 10 h 80"/>
                    <a:gd name="T6" fmla="*/ 44 w 44"/>
                    <a:gd name="T7" fmla="*/ 12 h 80"/>
                    <a:gd name="T8" fmla="*/ 32 w 44"/>
                    <a:gd name="T9" fmla="*/ 16 h 80"/>
                    <a:gd name="T10" fmla="*/ 0 w 44"/>
                    <a:gd name="T11" fmla="*/ 5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5234 w 323"/>
                    <a:gd name="T1" fmla="*/ 48 h 64"/>
                    <a:gd name="T2" fmla="*/ 5490 w 323"/>
                    <a:gd name="T3" fmla="*/ 286 h 64"/>
                    <a:gd name="T4" fmla="*/ 5589 w 323"/>
                    <a:gd name="T5" fmla="*/ 0 h 64"/>
                    <a:gd name="T6" fmla="*/ 6311 w 323"/>
                    <a:gd name="T7" fmla="*/ 0 h 64"/>
                    <a:gd name="T8" fmla="*/ 6842 w 323"/>
                    <a:gd name="T9" fmla="*/ 616 h 64"/>
                    <a:gd name="T10" fmla="*/ 7577 w 323"/>
                    <a:gd name="T11" fmla="*/ 361 h 64"/>
                    <a:gd name="T12" fmla="*/ 7473 w 323"/>
                    <a:gd name="T13" fmla="*/ 1016 h 64"/>
                    <a:gd name="T14" fmla="*/ 7084 w 323"/>
                    <a:gd name="T15" fmla="*/ 1653 h 64"/>
                    <a:gd name="T16" fmla="*/ 7007 w 323"/>
                    <a:gd name="T17" fmla="*/ 1016 h 64"/>
                    <a:gd name="T18" fmla="*/ 6842 w 323"/>
                    <a:gd name="T19" fmla="*/ 1091 h 64"/>
                    <a:gd name="T20" fmla="*/ 6650 w 323"/>
                    <a:gd name="T21" fmla="*/ 1016 h 64"/>
                    <a:gd name="T22" fmla="*/ 6252 w 323"/>
                    <a:gd name="T23" fmla="*/ 755 h 64"/>
                    <a:gd name="T24" fmla="*/ 5429 w 323"/>
                    <a:gd name="T25" fmla="*/ 1342 h 64"/>
                    <a:gd name="T26" fmla="*/ 4785 w 323"/>
                    <a:gd name="T27" fmla="*/ 1575 h 64"/>
                    <a:gd name="T28" fmla="*/ 5038 w 323"/>
                    <a:gd name="T29" fmla="*/ 2022 h 64"/>
                    <a:gd name="T30" fmla="*/ 4475 w 323"/>
                    <a:gd name="T31" fmla="*/ 2223 h 64"/>
                    <a:gd name="T32" fmla="*/ 4012 w 323"/>
                    <a:gd name="T33" fmla="*/ 2152 h 64"/>
                    <a:gd name="T34" fmla="*/ 4207 w 323"/>
                    <a:gd name="T35" fmla="*/ 2022 h 64"/>
                    <a:gd name="T36" fmla="*/ 4057 w 323"/>
                    <a:gd name="T37" fmla="*/ 1423 h 64"/>
                    <a:gd name="T38" fmla="*/ 4012 w 323"/>
                    <a:gd name="T39" fmla="*/ 1091 h 64"/>
                    <a:gd name="T40" fmla="*/ 3761 w 323"/>
                    <a:gd name="T41" fmla="*/ 825 h 64"/>
                    <a:gd name="T42" fmla="*/ 3384 w 323"/>
                    <a:gd name="T43" fmla="*/ 963 h 64"/>
                    <a:gd name="T44" fmla="*/ 3189 w 323"/>
                    <a:gd name="T45" fmla="*/ 963 h 64"/>
                    <a:gd name="T46" fmla="*/ 2929 w 323"/>
                    <a:gd name="T47" fmla="*/ 881 h 64"/>
                    <a:gd name="T48" fmla="*/ 1971 w 323"/>
                    <a:gd name="T49" fmla="*/ 75 h 64"/>
                    <a:gd name="T50" fmla="*/ 1413 w 323"/>
                    <a:gd name="T51" fmla="*/ 495 h 64"/>
                    <a:gd name="T52" fmla="*/ 1 w 323"/>
                    <a:gd name="T53" fmla="*/ 0 h 64"/>
                    <a:gd name="T54" fmla="*/ 5234 w 323"/>
                    <a:gd name="T55" fmla="*/ 48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2507 w 300"/>
                    <a:gd name="T1" fmla="*/ 1204 h 31"/>
                    <a:gd name="T2" fmla="*/ 730 w 300"/>
                    <a:gd name="T3" fmla="*/ 52 h 31"/>
                    <a:gd name="T4" fmla="*/ 6804 w 300"/>
                    <a:gd name="T5" fmla="*/ 0 h 31"/>
                    <a:gd name="T6" fmla="*/ 7057 w 300"/>
                    <a:gd name="T7" fmla="*/ 545 h 31"/>
                    <a:gd name="T8" fmla="*/ 6295 w 300"/>
                    <a:gd name="T9" fmla="*/ 624 h 31"/>
                    <a:gd name="T10" fmla="*/ 2507 w 300"/>
                    <a:gd name="T11" fmla="*/ 1204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8 h 29"/>
                    <a:gd name="T2" fmla="*/ 12 w 41"/>
                    <a:gd name="T3" fmla="*/ 9 h 29"/>
                    <a:gd name="T4" fmla="*/ 0 w 41"/>
                    <a:gd name="T5" fmla="*/ 8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66512 w 436"/>
                    <a:gd name="T1" fmla="*/ 1043 h 152"/>
                    <a:gd name="T2" fmla="*/ 397417 w 436"/>
                    <a:gd name="T3" fmla="*/ 0 h 152"/>
                    <a:gd name="T4" fmla="*/ 379028 w 436"/>
                    <a:gd name="T5" fmla="*/ 69456 h 152"/>
                    <a:gd name="T6" fmla="*/ 361973 w 436"/>
                    <a:gd name="T7" fmla="*/ 87281 h 152"/>
                    <a:gd name="T8" fmla="*/ 357297 w 436"/>
                    <a:gd name="T9" fmla="*/ 90007 h 152"/>
                    <a:gd name="T10" fmla="*/ 341714 w 436"/>
                    <a:gd name="T11" fmla="*/ 94138 h 152"/>
                    <a:gd name="T12" fmla="*/ 328913 w 436"/>
                    <a:gd name="T13" fmla="*/ 113007 h 152"/>
                    <a:gd name="T14" fmla="*/ 330120 w 436"/>
                    <a:gd name="T15" fmla="*/ 127207 h 152"/>
                    <a:gd name="T16" fmla="*/ 331604 w 436"/>
                    <a:gd name="T17" fmla="*/ 137760 h 152"/>
                    <a:gd name="T18" fmla="*/ 333599 w 436"/>
                    <a:gd name="T19" fmla="*/ 145650 h 152"/>
                    <a:gd name="T20" fmla="*/ 330120 w 436"/>
                    <a:gd name="T21" fmla="*/ 157246 h 152"/>
                    <a:gd name="T22" fmla="*/ 320010 w 436"/>
                    <a:gd name="T23" fmla="*/ 154693 h 152"/>
                    <a:gd name="T24" fmla="*/ 311862 w 436"/>
                    <a:gd name="T25" fmla="*/ 166098 h 152"/>
                    <a:gd name="T26" fmla="*/ 316175 w 436"/>
                    <a:gd name="T27" fmla="*/ 135107 h 152"/>
                    <a:gd name="T28" fmla="*/ 307906 w 436"/>
                    <a:gd name="T29" fmla="*/ 128896 h 152"/>
                    <a:gd name="T30" fmla="*/ 313341 w 436"/>
                    <a:gd name="T31" fmla="*/ 119936 h 152"/>
                    <a:gd name="T32" fmla="*/ 311862 w 436"/>
                    <a:gd name="T33" fmla="*/ 114762 h 152"/>
                    <a:gd name="T34" fmla="*/ 291626 w 436"/>
                    <a:gd name="T35" fmla="*/ 120978 h 152"/>
                    <a:gd name="T36" fmla="*/ 288945 w 436"/>
                    <a:gd name="T37" fmla="*/ 109383 h 152"/>
                    <a:gd name="T38" fmla="*/ 270528 w 436"/>
                    <a:gd name="T39" fmla="*/ 120978 h 152"/>
                    <a:gd name="T40" fmla="*/ 291626 w 436"/>
                    <a:gd name="T41" fmla="*/ 132586 h 152"/>
                    <a:gd name="T42" fmla="*/ 278050 w 436"/>
                    <a:gd name="T43" fmla="*/ 150388 h 152"/>
                    <a:gd name="T44" fmla="*/ 283490 w 436"/>
                    <a:gd name="T45" fmla="*/ 161977 h 152"/>
                    <a:gd name="T46" fmla="*/ 286950 w 436"/>
                    <a:gd name="T47" fmla="*/ 177694 h 152"/>
                    <a:gd name="T48" fmla="*/ 281516 w 436"/>
                    <a:gd name="T49" fmla="*/ 178766 h 152"/>
                    <a:gd name="T50" fmla="*/ 286099 w 436"/>
                    <a:gd name="T51" fmla="*/ 185006 h 152"/>
                    <a:gd name="T52" fmla="*/ 280012 w 436"/>
                    <a:gd name="T53" fmla="*/ 195518 h 152"/>
                    <a:gd name="T54" fmla="*/ 0 w 436"/>
                    <a:gd name="T55" fmla="*/ 191925 h 152"/>
                    <a:gd name="T56" fmla="*/ 66512 w 436"/>
                    <a:gd name="T57" fmla="*/ 1043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30 h 165"/>
                    <a:gd name="T2" fmla="*/ 15 w 47"/>
                    <a:gd name="T3" fmla="*/ 20 h 165"/>
                    <a:gd name="T4" fmla="*/ 17 w 47"/>
                    <a:gd name="T5" fmla="*/ 12 h 165"/>
                    <a:gd name="T6" fmla="*/ 11 w 47"/>
                    <a:gd name="T7" fmla="*/ 7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5 h 165"/>
                    <a:gd name="T14" fmla="*/ 47 w 47"/>
                    <a:gd name="T15" fmla="*/ 19 h 165"/>
                    <a:gd name="T16" fmla="*/ 31 w 47"/>
                    <a:gd name="T17" fmla="*/ 20 h 165"/>
                    <a:gd name="T18" fmla="*/ 23 w 47"/>
                    <a:gd name="T19" fmla="*/ 24 h 165"/>
                    <a:gd name="T20" fmla="*/ 21 w 47"/>
                    <a:gd name="T21" fmla="*/ 25 h 165"/>
                    <a:gd name="T22" fmla="*/ 27 w 47"/>
                    <a:gd name="T23" fmla="*/ 25 h 165"/>
                    <a:gd name="T24" fmla="*/ 31 w 47"/>
                    <a:gd name="T25" fmla="*/ 28 h 165"/>
                    <a:gd name="T26" fmla="*/ 13 w 47"/>
                    <a:gd name="T27" fmla="*/ 28 h 165"/>
                    <a:gd name="T28" fmla="*/ 7 w 47"/>
                    <a:gd name="T29" fmla="*/ 30 h 165"/>
                    <a:gd name="T30" fmla="*/ 3 w 47"/>
                    <a:gd name="T31" fmla="*/ 29 h 165"/>
                    <a:gd name="T32" fmla="*/ 5 w 47"/>
                    <a:gd name="T33" fmla="*/ 30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12 h 103"/>
                    <a:gd name="T2" fmla="*/ 30 w 138"/>
                    <a:gd name="T3" fmla="*/ 9 h 103"/>
                    <a:gd name="T4" fmla="*/ 50 w 138"/>
                    <a:gd name="T5" fmla="*/ 7 h 103"/>
                    <a:gd name="T6" fmla="*/ 54 w 138"/>
                    <a:gd name="T7" fmla="*/ 9 h 103"/>
                    <a:gd name="T8" fmla="*/ 66 w 138"/>
                    <a:gd name="T9" fmla="*/ 10 h 103"/>
                    <a:gd name="T10" fmla="*/ 80 w 138"/>
                    <a:gd name="T11" fmla="*/ 11 h 103"/>
                    <a:gd name="T12" fmla="*/ 116 w 138"/>
                    <a:gd name="T13" fmla="*/ 7 h 103"/>
                    <a:gd name="T14" fmla="*/ 130 w 138"/>
                    <a:gd name="T15" fmla="*/ 3 h 103"/>
                    <a:gd name="T16" fmla="*/ 138 w 138"/>
                    <a:gd name="T17" fmla="*/ 2 h 103"/>
                    <a:gd name="T18" fmla="*/ 106 w 138"/>
                    <a:gd name="T19" fmla="*/ 10 h 103"/>
                    <a:gd name="T20" fmla="*/ 84 w 138"/>
                    <a:gd name="T21" fmla="*/ 13 h 103"/>
                    <a:gd name="T22" fmla="*/ 66 w 138"/>
                    <a:gd name="T23" fmla="*/ 16 h 103"/>
                    <a:gd name="T24" fmla="*/ 48 w 138"/>
                    <a:gd name="T25" fmla="*/ 20 h 103"/>
                    <a:gd name="T26" fmla="*/ 26 w 138"/>
                    <a:gd name="T27" fmla="*/ 18 h 103"/>
                    <a:gd name="T28" fmla="*/ 20 w 138"/>
                    <a:gd name="T29" fmla="*/ 16 h 103"/>
                    <a:gd name="T30" fmla="*/ 22 w 138"/>
                    <a:gd name="T31" fmla="*/ 19 h 103"/>
                    <a:gd name="T32" fmla="*/ 0 w 138"/>
                    <a:gd name="T33" fmla="*/ 19 h 103"/>
                    <a:gd name="T34" fmla="*/ 10 w 138"/>
                    <a:gd name="T35" fmla="*/ 15 h 103"/>
                    <a:gd name="T36" fmla="*/ 26 w 138"/>
                    <a:gd name="T37" fmla="*/ 12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50 w 188"/>
                    <a:gd name="T1" fmla="*/ 5 h 214"/>
                    <a:gd name="T2" fmla="*/ 152 w 188"/>
                    <a:gd name="T3" fmla="*/ 2 h 214"/>
                    <a:gd name="T4" fmla="*/ 162 w 188"/>
                    <a:gd name="T5" fmla="*/ 0 h 214"/>
                    <a:gd name="T6" fmla="*/ 174 w 188"/>
                    <a:gd name="T7" fmla="*/ 5 h 214"/>
                    <a:gd name="T8" fmla="*/ 180 w 188"/>
                    <a:gd name="T9" fmla="*/ 9 h 214"/>
                    <a:gd name="T10" fmla="*/ 170 w 188"/>
                    <a:gd name="T11" fmla="*/ 12 h 214"/>
                    <a:gd name="T12" fmla="*/ 162 w 188"/>
                    <a:gd name="T13" fmla="*/ 16 h 214"/>
                    <a:gd name="T14" fmla="*/ 154 w 188"/>
                    <a:gd name="T15" fmla="*/ 26 h 214"/>
                    <a:gd name="T16" fmla="*/ 136 w 188"/>
                    <a:gd name="T17" fmla="*/ 29 h 214"/>
                    <a:gd name="T18" fmla="*/ 112 w 188"/>
                    <a:gd name="T19" fmla="*/ 29 h 214"/>
                    <a:gd name="T20" fmla="*/ 104 w 188"/>
                    <a:gd name="T21" fmla="*/ 26 h 214"/>
                    <a:gd name="T22" fmla="*/ 94 w 188"/>
                    <a:gd name="T23" fmla="*/ 30 h 214"/>
                    <a:gd name="T24" fmla="*/ 90 w 188"/>
                    <a:gd name="T25" fmla="*/ 31 h 214"/>
                    <a:gd name="T26" fmla="*/ 80 w 188"/>
                    <a:gd name="T27" fmla="*/ 28 h 214"/>
                    <a:gd name="T28" fmla="*/ 58 w 188"/>
                    <a:gd name="T29" fmla="*/ 30 h 214"/>
                    <a:gd name="T30" fmla="*/ 76 w 188"/>
                    <a:gd name="T31" fmla="*/ 30 h 214"/>
                    <a:gd name="T32" fmla="*/ 78 w 188"/>
                    <a:gd name="T33" fmla="*/ 34 h 214"/>
                    <a:gd name="T34" fmla="*/ 58 w 188"/>
                    <a:gd name="T35" fmla="*/ 35 h 214"/>
                    <a:gd name="T36" fmla="*/ 34 w 188"/>
                    <a:gd name="T37" fmla="*/ 35 h 214"/>
                    <a:gd name="T38" fmla="*/ 36 w 188"/>
                    <a:gd name="T39" fmla="*/ 32 h 214"/>
                    <a:gd name="T40" fmla="*/ 46 w 188"/>
                    <a:gd name="T41" fmla="*/ 30 h 214"/>
                    <a:gd name="T42" fmla="*/ 34 w 188"/>
                    <a:gd name="T43" fmla="*/ 30 h 214"/>
                    <a:gd name="T44" fmla="*/ 26 w 188"/>
                    <a:gd name="T45" fmla="*/ 35 h 214"/>
                    <a:gd name="T46" fmla="*/ 30 w 188"/>
                    <a:gd name="T47" fmla="*/ 39 h 214"/>
                    <a:gd name="T48" fmla="*/ 14 w 188"/>
                    <a:gd name="T49" fmla="*/ 42 h 214"/>
                    <a:gd name="T50" fmla="*/ 0 w 188"/>
                    <a:gd name="T51" fmla="*/ 45 h 214"/>
                    <a:gd name="T52" fmla="*/ 8 w 188"/>
                    <a:gd name="T53" fmla="*/ 39 h 214"/>
                    <a:gd name="T54" fmla="*/ 0 w 188"/>
                    <a:gd name="T55" fmla="*/ 35 h 214"/>
                    <a:gd name="T56" fmla="*/ 14 w 188"/>
                    <a:gd name="T57" fmla="*/ 32 h 214"/>
                    <a:gd name="T58" fmla="*/ 32 w 188"/>
                    <a:gd name="T59" fmla="*/ 28 h 214"/>
                    <a:gd name="T60" fmla="*/ 44 w 188"/>
                    <a:gd name="T61" fmla="*/ 25 h 214"/>
                    <a:gd name="T62" fmla="*/ 72 w 188"/>
                    <a:gd name="T63" fmla="*/ 25 h 214"/>
                    <a:gd name="T64" fmla="*/ 84 w 188"/>
                    <a:gd name="T65" fmla="*/ 24 h 214"/>
                    <a:gd name="T66" fmla="*/ 106 w 188"/>
                    <a:gd name="T67" fmla="*/ 17 h 214"/>
                    <a:gd name="T68" fmla="*/ 112 w 188"/>
                    <a:gd name="T69" fmla="*/ 20 h 214"/>
                    <a:gd name="T70" fmla="*/ 124 w 188"/>
                    <a:gd name="T71" fmla="*/ 16 h 214"/>
                    <a:gd name="T72" fmla="*/ 142 w 188"/>
                    <a:gd name="T73" fmla="*/ 12 h 214"/>
                    <a:gd name="T74" fmla="*/ 146 w 188"/>
                    <a:gd name="T75" fmla="*/ 9 h 214"/>
                    <a:gd name="T76" fmla="*/ 140 w 188"/>
                    <a:gd name="T77" fmla="*/ 8 h 214"/>
                    <a:gd name="T78" fmla="*/ 144 w 188"/>
                    <a:gd name="T79" fmla="*/ 7 h 214"/>
                    <a:gd name="T80" fmla="*/ 150 w 188"/>
                    <a:gd name="T81" fmla="*/ 5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0 w 812"/>
                    <a:gd name="T1" fmla="*/ 5 h 564"/>
                    <a:gd name="T2" fmla="*/ 786 w 812"/>
                    <a:gd name="T3" fmla="*/ 16 h 564"/>
                    <a:gd name="T4" fmla="*/ 756 w 812"/>
                    <a:gd name="T5" fmla="*/ 25 h 564"/>
                    <a:gd name="T6" fmla="*/ 730 w 812"/>
                    <a:gd name="T7" fmla="*/ 29 h 564"/>
                    <a:gd name="T8" fmla="*/ 642 w 812"/>
                    <a:gd name="T9" fmla="*/ 36 h 564"/>
                    <a:gd name="T10" fmla="*/ 640 w 812"/>
                    <a:gd name="T11" fmla="*/ 43 h 564"/>
                    <a:gd name="T12" fmla="*/ 612 w 812"/>
                    <a:gd name="T13" fmla="*/ 47 h 564"/>
                    <a:gd name="T14" fmla="*/ 628 w 812"/>
                    <a:gd name="T15" fmla="*/ 36 h 564"/>
                    <a:gd name="T16" fmla="*/ 584 w 812"/>
                    <a:gd name="T17" fmla="*/ 39 h 564"/>
                    <a:gd name="T18" fmla="*/ 564 w 812"/>
                    <a:gd name="T19" fmla="*/ 44 h 564"/>
                    <a:gd name="T20" fmla="*/ 604 w 812"/>
                    <a:gd name="T21" fmla="*/ 57 h 564"/>
                    <a:gd name="T22" fmla="*/ 602 w 812"/>
                    <a:gd name="T23" fmla="*/ 75 h 564"/>
                    <a:gd name="T24" fmla="*/ 550 w 812"/>
                    <a:gd name="T25" fmla="*/ 83 h 564"/>
                    <a:gd name="T26" fmla="*/ 530 w 812"/>
                    <a:gd name="T27" fmla="*/ 79 h 564"/>
                    <a:gd name="T28" fmla="*/ 490 w 812"/>
                    <a:gd name="T29" fmla="*/ 70 h 564"/>
                    <a:gd name="T30" fmla="*/ 470 w 812"/>
                    <a:gd name="T31" fmla="*/ 70 h 564"/>
                    <a:gd name="T32" fmla="*/ 458 w 812"/>
                    <a:gd name="T33" fmla="*/ 80 h 564"/>
                    <a:gd name="T34" fmla="*/ 508 w 812"/>
                    <a:gd name="T35" fmla="*/ 94 h 564"/>
                    <a:gd name="T36" fmla="*/ 518 w 812"/>
                    <a:gd name="T37" fmla="*/ 106 h 564"/>
                    <a:gd name="T38" fmla="*/ 534 w 812"/>
                    <a:gd name="T39" fmla="*/ 113 h 564"/>
                    <a:gd name="T40" fmla="*/ 500 w 812"/>
                    <a:gd name="T41" fmla="*/ 111 h 564"/>
                    <a:gd name="T42" fmla="*/ 478 w 812"/>
                    <a:gd name="T43" fmla="*/ 105 h 564"/>
                    <a:gd name="T44" fmla="*/ 430 w 812"/>
                    <a:gd name="T45" fmla="*/ 86 h 564"/>
                    <a:gd name="T46" fmla="*/ 434 w 812"/>
                    <a:gd name="T47" fmla="*/ 62 h 564"/>
                    <a:gd name="T48" fmla="*/ 430 w 812"/>
                    <a:gd name="T49" fmla="*/ 54 h 564"/>
                    <a:gd name="T50" fmla="*/ 420 w 812"/>
                    <a:gd name="T51" fmla="*/ 57 h 564"/>
                    <a:gd name="T52" fmla="*/ 386 w 812"/>
                    <a:gd name="T53" fmla="*/ 54 h 564"/>
                    <a:gd name="T54" fmla="*/ 360 w 812"/>
                    <a:gd name="T55" fmla="*/ 34 h 564"/>
                    <a:gd name="T56" fmla="*/ 330 w 812"/>
                    <a:gd name="T57" fmla="*/ 34 h 564"/>
                    <a:gd name="T58" fmla="*/ 288 w 812"/>
                    <a:gd name="T59" fmla="*/ 35 h 564"/>
                    <a:gd name="T60" fmla="*/ 242 w 812"/>
                    <a:gd name="T61" fmla="*/ 47 h 564"/>
                    <a:gd name="T62" fmla="*/ 196 w 812"/>
                    <a:gd name="T63" fmla="*/ 54 h 564"/>
                    <a:gd name="T64" fmla="*/ 184 w 812"/>
                    <a:gd name="T65" fmla="*/ 56 h 564"/>
                    <a:gd name="T66" fmla="*/ 160 w 812"/>
                    <a:gd name="T67" fmla="*/ 66 h 564"/>
                    <a:gd name="T68" fmla="*/ 152 w 812"/>
                    <a:gd name="T69" fmla="*/ 72 h 564"/>
                    <a:gd name="T70" fmla="*/ 128 w 812"/>
                    <a:gd name="T71" fmla="*/ 82 h 564"/>
                    <a:gd name="T72" fmla="*/ 94 w 812"/>
                    <a:gd name="T73" fmla="*/ 79 h 564"/>
                    <a:gd name="T74" fmla="*/ 66 w 812"/>
                    <a:gd name="T75" fmla="*/ 52 h 564"/>
                    <a:gd name="T76" fmla="*/ 72 w 812"/>
                    <a:gd name="T77" fmla="*/ 32 h 564"/>
                    <a:gd name="T78" fmla="*/ 44 w 812"/>
                    <a:gd name="T79" fmla="*/ 36 h 564"/>
                    <a:gd name="T80" fmla="*/ 20 w 812"/>
                    <a:gd name="T81" fmla="*/ 31 h 564"/>
                    <a:gd name="T82" fmla="*/ 24 w 812"/>
                    <a:gd name="T83" fmla="*/ 28 h 564"/>
                    <a:gd name="T84" fmla="*/ 0 w 812"/>
                    <a:gd name="T85" fmla="*/ 19 h 564"/>
                    <a:gd name="T86" fmla="*/ 806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5 w 43"/>
                    <a:gd name="T3" fmla="*/ 3 h 85"/>
                    <a:gd name="T4" fmla="*/ 53 w 43"/>
                    <a:gd name="T5" fmla="*/ 8 h 85"/>
                    <a:gd name="T6" fmla="*/ 27 w 43"/>
                    <a:gd name="T7" fmla="*/ 19 h 85"/>
                    <a:gd name="T8" fmla="*/ 1 w 43"/>
                    <a:gd name="T9" fmla="*/ 16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5 h 74"/>
                    <a:gd name="T2" fmla="*/ 21 w 44"/>
                    <a:gd name="T3" fmla="*/ 2 h 74"/>
                    <a:gd name="T4" fmla="*/ 30 w 44"/>
                    <a:gd name="T5" fmla="*/ 2 h 74"/>
                    <a:gd name="T6" fmla="*/ 28 w 44"/>
                    <a:gd name="T7" fmla="*/ 5 h 74"/>
                    <a:gd name="T8" fmla="*/ 11 w 44"/>
                    <a:gd name="T9" fmla="*/ 12 h 74"/>
                    <a:gd name="T10" fmla="*/ 7 w 44"/>
                    <a:gd name="T11" fmla="*/ 10 h 74"/>
                    <a:gd name="T12" fmla="*/ 3 w 44"/>
                    <a:gd name="T13" fmla="*/ 6 h 74"/>
                    <a:gd name="T14" fmla="*/ 11 w 44"/>
                    <a:gd name="T15" fmla="*/ 5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5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11577 w 682"/>
                    <a:gd name="T1" fmla="*/ 15834 h 557"/>
                    <a:gd name="T2" fmla="*/ 11693 w 682"/>
                    <a:gd name="T3" fmla="*/ 15398 h 557"/>
                    <a:gd name="T4" fmla="*/ 12036 w 682"/>
                    <a:gd name="T5" fmla="*/ 14100 h 557"/>
                    <a:gd name="T6" fmla="*/ 7444 w 682"/>
                    <a:gd name="T7" fmla="*/ 9783 h 557"/>
                    <a:gd name="T8" fmla="*/ 6791 w 682"/>
                    <a:gd name="T9" fmla="*/ 11808 h 557"/>
                    <a:gd name="T10" fmla="*/ 7295 w 682"/>
                    <a:gd name="T11" fmla="*/ 18968 h 557"/>
                    <a:gd name="T12" fmla="*/ 6791 w 682"/>
                    <a:gd name="T13" fmla="*/ 16863 h 557"/>
                    <a:gd name="T14" fmla="*/ 5828 w 682"/>
                    <a:gd name="T15" fmla="*/ 14999 h 557"/>
                    <a:gd name="T16" fmla="*/ 5901 w 682"/>
                    <a:gd name="T17" fmla="*/ 14100 h 557"/>
                    <a:gd name="T18" fmla="*/ 5956 w 682"/>
                    <a:gd name="T19" fmla="*/ 13461 h 557"/>
                    <a:gd name="T20" fmla="*/ 5294 w 682"/>
                    <a:gd name="T21" fmla="*/ 12802 h 557"/>
                    <a:gd name="T22" fmla="*/ 4672 w 682"/>
                    <a:gd name="T23" fmla="*/ 11808 h 557"/>
                    <a:gd name="T24" fmla="*/ 3557 w 682"/>
                    <a:gd name="T25" fmla="*/ 12071 h 557"/>
                    <a:gd name="T26" fmla="*/ 3045 w 682"/>
                    <a:gd name="T27" fmla="*/ 12458 h 557"/>
                    <a:gd name="T28" fmla="*/ 1877 w 682"/>
                    <a:gd name="T29" fmla="*/ 12458 h 557"/>
                    <a:gd name="T30" fmla="*/ 534 w 682"/>
                    <a:gd name="T31" fmla="*/ 10649 h 557"/>
                    <a:gd name="T32" fmla="*/ 263 w 682"/>
                    <a:gd name="T33" fmla="*/ 10087 h 557"/>
                    <a:gd name="T34" fmla="*/ 0 w 682"/>
                    <a:gd name="T35" fmla="*/ 8994 h 557"/>
                    <a:gd name="T36" fmla="*/ 582 w 682"/>
                    <a:gd name="T37" fmla="*/ 7276 h 557"/>
                    <a:gd name="T38" fmla="*/ 775 w 682"/>
                    <a:gd name="T39" fmla="*/ 6171 h 557"/>
                    <a:gd name="T40" fmla="*/ 1228 w 682"/>
                    <a:gd name="T41" fmla="*/ 4866 h 557"/>
                    <a:gd name="T42" fmla="*/ 1959 w 682"/>
                    <a:gd name="T43" fmla="*/ 3949 h 557"/>
                    <a:gd name="T44" fmla="*/ 4032 w 682"/>
                    <a:gd name="T45" fmla="*/ 2289 h 557"/>
                    <a:gd name="T46" fmla="*/ 5294 w 682"/>
                    <a:gd name="T47" fmla="*/ 1029 h 557"/>
                    <a:gd name="T48" fmla="*/ 6206 w 682"/>
                    <a:gd name="T49" fmla="*/ 197 h 557"/>
                    <a:gd name="T50" fmla="*/ 8738 w 682"/>
                    <a:gd name="T51" fmla="*/ 73 h 557"/>
                    <a:gd name="T52" fmla="*/ 9573 w 682"/>
                    <a:gd name="T53" fmla="*/ 0 h 557"/>
                    <a:gd name="T54" fmla="*/ 9236 w 682"/>
                    <a:gd name="T55" fmla="*/ 1151 h 557"/>
                    <a:gd name="T56" fmla="*/ 10660 w 682"/>
                    <a:gd name="T57" fmla="*/ 2879 h 557"/>
                    <a:gd name="T58" fmla="*/ 11966 w 682"/>
                    <a:gd name="T59" fmla="*/ 2526 h 557"/>
                    <a:gd name="T60" fmla="*/ 12728 w 682"/>
                    <a:gd name="T61" fmla="*/ 2783 h 557"/>
                    <a:gd name="T62" fmla="*/ 13447 w 682"/>
                    <a:gd name="T63" fmla="*/ 3315 h 557"/>
                    <a:gd name="T64" fmla="*/ 13772 w 682"/>
                    <a:gd name="T65" fmla="*/ 6415 h 557"/>
                    <a:gd name="T66" fmla="*/ 13772 w 682"/>
                    <a:gd name="T67" fmla="*/ 8192 h 557"/>
                    <a:gd name="T68" fmla="*/ 14406 w 682"/>
                    <a:gd name="T69" fmla="*/ 9660 h 557"/>
                    <a:gd name="T70" fmla="*/ 15533 w 682"/>
                    <a:gd name="T71" fmla="*/ 10237 h 557"/>
                    <a:gd name="T72" fmla="*/ 16359 w 682"/>
                    <a:gd name="T73" fmla="*/ 10087 h 557"/>
                    <a:gd name="T74" fmla="*/ 15974 w 682"/>
                    <a:gd name="T75" fmla="*/ 11611 h 557"/>
                    <a:gd name="T76" fmla="*/ 14406 w 682"/>
                    <a:gd name="T77" fmla="*/ 13901 h 557"/>
                    <a:gd name="T78" fmla="*/ 13192 w 682"/>
                    <a:gd name="T79" fmla="*/ 16557 h 557"/>
                    <a:gd name="T80" fmla="*/ 13381 w 682"/>
                    <a:gd name="T81" fmla="*/ 17343 h 557"/>
                    <a:gd name="T82" fmla="*/ 10464 w 682"/>
                    <a:gd name="T83" fmla="*/ 18968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5788 w 257"/>
                    <a:gd name="T1" fmla="*/ 11927 h 347"/>
                    <a:gd name="T2" fmla="*/ 5546 w 257"/>
                    <a:gd name="T3" fmla="*/ 10341 h 347"/>
                    <a:gd name="T4" fmla="*/ 5177 w 257"/>
                    <a:gd name="T5" fmla="*/ 9901 h 347"/>
                    <a:gd name="T6" fmla="*/ 5137 w 257"/>
                    <a:gd name="T7" fmla="*/ 9269 h 347"/>
                    <a:gd name="T8" fmla="*/ 4984 w 257"/>
                    <a:gd name="T9" fmla="*/ 8733 h 347"/>
                    <a:gd name="T10" fmla="*/ 4984 w 257"/>
                    <a:gd name="T11" fmla="*/ 7867 h 347"/>
                    <a:gd name="T12" fmla="*/ 4941 w 257"/>
                    <a:gd name="T13" fmla="*/ 7353 h 347"/>
                    <a:gd name="T14" fmla="*/ 5431 w 257"/>
                    <a:gd name="T15" fmla="*/ 6945 h 347"/>
                    <a:gd name="T16" fmla="*/ 6124 w 257"/>
                    <a:gd name="T17" fmla="*/ 6791 h 347"/>
                    <a:gd name="T18" fmla="*/ 6124 w 257"/>
                    <a:gd name="T19" fmla="*/ 4690 h 347"/>
                    <a:gd name="T20" fmla="*/ 1284 w 257"/>
                    <a:gd name="T21" fmla="*/ 3299 h 347"/>
                    <a:gd name="T22" fmla="*/ 771 w 257"/>
                    <a:gd name="T23" fmla="*/ 3375 h 347"/>
                    <a:gd name="T24" fmla="*/ 391 w 257"/>
                    <a:gd name="T25" fmla="*/ 3509 h 347"/>
                    <a:gd name="T26" fmla="*/ 0 w 257"/>
                    <a:gd name="T27" fmla="*/ 5134 h 347"/>
                    <a:gd name="T28" fmla="*/ 2209 w 257"/>
                    <a:gd name="T29" fmla="*/ 11892 h 347"/>
                    <a:gd name="T30" fmla="*/ 5788 w 257"/>
                    <a:gd name="T31" fmla="*/ 11927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4 h 37"/>
                    <a:gd name="T2" fmla="*/ 5 w 19"/>
                    <a:gd name="T3" fmla="*/ 3 h 37"/>
                    <a:gd name="T4" fmla="*/ 3 w 19"/>
                    <a:gd name="T5" fmla="*/ 4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2 w 22"/>
                    <a:gd name="T5" fmla="*/ 3 h 20"/>
                    <a:gd name="T6" fmla="*/ 8 w 22"/>
                    <a:gd name="T7" fmla="*/ 6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3 h 30"/>
                    <a:gd name="T2" fmla="*/ 40 w 57"/>
                    <a:gd name="T3" fmla="*/ 2 h 30"/>
                    <a:gd name="T4" fmla="*/ 44 w 57"/>
                    <a:gd name="T5" fmla="*/ 5 h 30"/>
                    <a:gd name="T6" fmla="*/ 24 w 57"/>
                    <a:gd name="T7" fmla="*/ 3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5 w 693"/>
                    <a:gd name="T1" fmla="*/ 92 h 696"/>
                    <a:gd name="T2" fmla="*/ 385 w 693"/>
                    <a:gd name="T3" fmla="*/ 90 h 696"/>
                    <a:gd name="T4" fmla="*/ 317 w 693"/>
                    <a:gd name="T5" fmla="*/ 83 h 696"/>
                    <a:gd name="T6" fmla="*/ 257 w 693"/>
                    <a:gd name="T7" fmla="*/ 79 h 696"/>
                    <a:gd name="T8" fmla="*/ 229 w 693"/>
                    <a:gd name="T9" fmla="*/ 83 h 696"/>
                    <a:gd name="T10" fmla="*/ 253 w 693"/>
                    <a:gd name="T11" fmla="*/ 86 h 696"/>
                    <a:gd name="T12" fmla="*/ 285 w 693"/>
                    <a:gd name="T13" fmla="*/ 93 h 696"/>
                    <a:gd name="T14" fmla="*/ 313 w 693"/>
                    <a:gd name="T15" fmla="*/ 95 h 696"/>
                    <a:gd name="T16" fmla="*/ 325 w 693"/>
                    <a:gd name="T17" fmla="*/ 107 h 696"/>
                    <a:gd name="T18" fmla="*/ 305 w 693"/>
                    <a:gd name="T19" fmla="*/ 110 h 696"/>
                    <a:gd name="T20" fmla="*/ 253 w 693"/>
                    <a:gd name="T21" fmla="*/ 123 h 696"/>
                    <a:gd name="T22" fmla="*/ 217 w 693"/>
                    <a:gd name="T23" fmla="*/ 125 h 696"/>
                    <a:gd name="T24" fmla="*/ 97 w 693"/>
                    <a:gd name="T25" fmla="*/ 139 h 696"/>
                    <a:gd name="T26" fmla="*/ 77 w 693"/>
                    <a:gd name="T27" fmla="*/ 123 h 696"/>
                    <a:gd name="T28" fmla="*/ 45 w 693"/>
                    <a:gd name="T29" fmla="*/ 105 h 696"/>
                    <a:gd name="T30" fmla="*/ 33 w 693"/>
                    <a:gd name="T31" fmla="*/ 89 h 696"/>
                    <a:gd name="T32" fmla="*/ 53 w 693"/>
                    <a:gd name="T33" fmla="*/ 69 h 696"/>
                    <a:gd name="T34" fmla="*/ 17 w 693"/>
                    <a:gd name="T35" fmla="*/ 78 h 696"/>
                    <a:gd name="T36" fmla="*/ 81 w 693"/>
                    <a:gd name="T37" fmla="*/ 56 h 696"/>
                    <a:gd name="T38" fmla="*/ 113 w 693"/>
                    <a:gd name="T39" fmla="*/ 41 h 696"/>
                    <a:gd name="T40" fmla="*/ 37 w 693"/>
                    <a:gd name="T41" fmla="*/ 41 h 696"/>
                    <a:gd name="T42" fmla="*/ 1 w 693"/>
                    <a:gd name="T43" fmla="*/ 38 h 696"/>
                    <a:gd name="T44" fmla="*/ 25 w 693"/>
                    <a:gd name="T45" fmla="*/ 28 h 696"/>
                    <a:gd name="T46" fmla="*/ 97 w 693"/>
                    <a:gd name="T47" fmla="*/ 23 h 696"/>
                    <a:gd name="T48" fmla="*/ 213 w 693"/>
                    <a:gd name="T49" fmla="*/ 25 h 696"/>
                    <a:gd name="T50" fmla="*/ 221 w 693"/>
                    <a:gd name="T51" fmla="*/ 13 h 696"/>
                    <a:gd name="T52" fmla="*/ 253 w 693"/>
                    <a:gd name="T53" fmla="*/ 0 h 696"/>
                    <a:gd name="T54" fmla="*/ 349 w 693"/>
                    <a:gd name="T55" fmla="*/ 9 h 696"/>
                    <a:gd name="T56" fmla="*/ 321 w 693"/>
                    <a:gd name="T57" fmla="*/ 17 h 696"/>
                    <a:gd name="T58" fmla="*/ 293 w 693"/>
                    <a:gd name="T59" fmla="*/ 35 h 696"/>
                    <a:gd name="T60" fmla="*/ 353 w 693"/>
                    <a:gd name="T61" fmla="*/ 38 h 696"/>
                    <a:gd name="T62" fmla="*/ 365 w 693"/>
                    <a:gd name="T63" fmla="*/ 27 h 696"/>
                    <a:gd name="T64" fmla="*/ 409 w 693"/>
                    <a:gd name="T65" fmla="*/ 19 h 696"/>
                    <a:gd name="T66" fmla="*/ 489 w 693"/>
                    <a:gd name="T67" fmla="*/ 17 h 696"/>
                    <a:gd name="T68" fmla="*/ 516 w 693"/>
                    <a:gd name="T69" fmla="*/ 11 h 696"/>
                    <a:gd name="T70" fmla="*/ 525 w 693"/>
                    <a:gd name="T71" fmla="*/ 92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19898 w 931"/>
                    <a:gd name="T1" fmla="*/ 0 h 149"/>
                    <a:gd name="T2" fmla="*/ 3455 w 931"/>
                    <a:gd name="T3" fmla="*/ 1001 h 149"/>
                    <a:gd name="T4" fmla="*/ 2185 w 931"/>
                    <a:gd name="T5" fmla="*/ 1436 h 149"/>
                    <a:gd name="T6" fmla="*/ 1493 w 931"/>
                    <a:gd name="T7" fmla="*/ 1436 h 149"/>
                    <a:gd name="T8" fmla="*/ 534 w 931"/>
                    <a:gd name="T9" fmla="*/ 2663 h 149"/>
                    <a:gd name="T10" fmla="*/ 0 w 931"/>
                    <a:gd name="T11" fmla="*/ 3617 h 149"/>
                    <a:gd name="T12" fmla="*/ 1425 w 931"/>
                    <a:gd name="T13" fmla="*/ 3977 h 149"/>
                    <a:gd name="T14" fmla="*/ 2334 w 931"/>
                    <a:gd name="T15" fmla="*/ 3302 h 149"/>
                    <a:gd name="T16" fmla="*/ 2611 w 931"/>
                    <a:gd name="T17" fmla="*/ 2909 h 149"/>
                    <a:gd name="T18" fmla="*/ 4037 w 931"/>
                    <a:gd name="T19" fmla="*/ 1794 h 149"/>
                    <a:gd name="T20" fmla="*/ 5187 w 931"/>
                    <a:gd name="T21" fmla="*/ 1593 h 149"/>
                    <a:gd name="T22" fmla="*/ 5727 w 931"/>
                    <a:gd name="T23" fmla="*/ 3232 h 149"/>
                    <a:gd name="T24" fmla="*/ 4539 w 931"/>
                    <a:gd name="T25" fmla="*/ 3779 h 149"/>
                    <a:gd name="T26" fmla="*/ 5569 w 931"/>
                    <a:gd name="T27" fmla="*/ 3908 h 149"/>
                    <a:gd name="T28" fmla="*/ 6031 w 931"/>
                    <a:gd name="T29" fmla="*/ 3103 h 149"/>
                    <a:gd name="T30" fmla="*/ 6421 w 931"/>
                    <a:gd name="T31" fmla="*/ 3173 h 149"/>
                    <a:gd name="T32" fmla="*/ 6104 w 931"/>
                    <a:gd name="T33" fmla="*/ 1868 h 149"/>
                    <a:gd name="T34" fmla="*/ 6421 w 931"/>
                    <a:gd name="T35" fmla="*/ 1529 h 149"/>
                    <a:gd name="T36" fmla="*/ 6675 w 931"/>
                    <a:gd name="T37" fmla="*/ 3038 h 149"/>
                    <a:gd name="T38" fmla="*/ 6421 w 931"/>
                    <a:gd name="T39" fmla="*/ 3908 h 149"/>
                    <a:gd name="T40" fmla="*/ 7155 w 931"/>
                    <a:gd name="T41" fmla="*/ 4486 h 149"/>
                    <a:gd name="T42" fmla="*/ 7210 w 931"/>
                    <a:gd name="T43" fmla="*/ 3173 h 149"/>
                    <a:gd name="T44" fmla="*/ 7991 w 931"/>
                    <a:gd name="T45" fmla="*/ 3550 h 149"/>
                    <a:gd name="T46" fmla="*/ 9218 w 931"/>
                    <a:gd name="T47" fmla="*/ 2533 h 149"/>
                    <a:gd name="T48" fmla="*/ 9872 w 931"/>
                    <a:gd name="T49" fmla="*/ 1722 h 149"/>
                    <a:gd name="T50" fmla="*/ 10606 w 931"/>
                    <a:gd name="T51" fmla="*/ 1923 h 149"/>
                    <a:gd name="T52" fmla="*/ 10978 w 931"/>
                    <a:gd name="T53" fmla="*/ 1722 h 149"/>
                    <a:gd name="T54" fmla="*/ 10403 w 931"/>
                    <a:gd name="T55" fmla="*/ 1529 h 149"/>
                    <a:gd name="T56" fmla="*/ 11445 w 931"/>
                    <a:gd name="T57" fmla="*/ 1200 h 149"/>
                    <a:gd name="T58" fmla="*/ 13125 w 931"/>
                    <a:gd name="T59" fmla="*/ 1868 h 149"/>
                    <a:gd name="T60" fmla="*/ 14021 w 931"/>
                    <a:gd name="T61" fmla="*/ 1436 h 149"/>
                    <a:gd name="T62" fmla="*/ 14082 w 931"/>
                    <a:gd name="T63" fmla="*/ 2181 h 149"/>
                    <a:gd name="T64" fmla="*/ 13705 w 931"/>
                    <a:gd name="T65" fmla="*/ 3482 h 149"/>
                    <a:gd name="T66" fmla="*/ 14752 w 931"/>
                    <a:gd name="T67" fmla="*/ 3038 h 149"/>
                    <a:gd name="T68" fmla="*/ 15055 w 931"/>
                    <a:gd name="T69" fmla="*/ 2778 h 149"/>
                    <a:gd name="T70" fmla="*/ 15641 w 931"/>
                    <a:gd name="T71" fmla="*/ 2102 h 149"/>
                    <a:gd name="T72" fmla="*/ 19158 w 931"/>
                    <a:gd name="T73" fmla="*/ 2909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7 h 30"/>
                    <a:gd name="T2" fmla="*/ 23 w 31"/>
                    <a:gd name="T3" fmla="*/ 0 h 30"/>
                    <a:gd name="T4" fmla="*/ 15 w 31"/>
                    <a:gd name="T5" fmla="*/ 6 h 30"/>
                    <a:gd name="T6" fmla="*/ 3 w 31"/>
                    <a:gd name="T7" fmla="*/ 7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8 h 32"/>
                    <a:gd name="T2" fmla="*/ 30 w 44"/>
                    <a:gd name="T3" fmla="*/ 0 h 32"/>
                    <a:gd name="T4" fmla="*/ 46 w 44"/>
                    <a:gd name="T5" fmla="*/ 3 h 32"/>
                    <a:gd name="T6" fmla="*/ 6 w 44"/>
                    <a:gd name="T7" fmla="*/ 8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6 h 44"/>
                    <a:gd name="T2" fmla="*/ 12 w 42"/>
                    <a:gd name="T3" fmla="*/ 3 h 44"/>
                    <a:gd name="T4" fmla="*/ 0 w 42"/>
                    <a:gd name="T5" fmla="*/ 6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4 h 30"/>
                    <a:gd name="T2" fmla="*/ 51 w 31"/>
                    <a:gd name="T3" fmla="*/ 2 h 30"/>
                    <a:gd name="T4" fmla="*/ 7 w 31"/>
                    <a:gd name="T5" fmla="*/ 4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4" name="Rectangle 97"/>
          <p:cNvSpPr>
            <a:spLocks noChangeArrowheads="1"/>
          </p:cNvSpPr>
          <p:nvPr/>
        </p:nvSpPr>
        <p:spPr bwMode="auto">
          <a:xfrm>
            <a:off x="1752600" y="188913"/>
            <a:ext cx="7380288" cy="647700"/>
          </a:xfrm>
          <a:prstGeom prst="rect">
            <a:avLst/>
          </a:prstGeom>
          <a:gradFill rotWithShape="1">
            <a:gsLst>
              <a:gs pos="0">
                <a:srgbClr val="2E539E"/>
              </a:gs>
              <a:gs pos="100000">
                <a:srgbClr val="15264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sz="2000">
                <a:solidFill>
                  <a:srgbClr val="FFFFCC"/>
                </a:solidFill>
                <a:latin typeface="Arial Unicode MS" pitchFamily="34" charset="-128"/>
              </a:rPr>
              <a:t>                     </a:t>
            </a:r>
            <a:endParaRPr lang="fr-FR"/>
          </a:p>
        </p:txBody>
      </p:sp>
      <p:sp>
        <p:nvSpPr>
          <p:cNvPr id="13404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smtClean="0"/>
              <a:t>Cliquez et modifiez le titre</a:t>
            </a:r>
          </a:p>
        </p:txBody>
      </p:sp>
      <p:sp>
        <p:nvSpPr>
          <p:cNvPr id="13405" name="Rectangle 9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828800" y="4572000"/>
            <a:ext cx="69342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95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6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7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65648-6477-402F-A2E2-DFB83D95303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23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037B12EC-FD30-4C51-9701-23F704462B2F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EF1F0-43DD-498C-B032-1789DB7FA24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15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7013" y="930275"/>
            <a:ext cx="2109787" cy="51958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178550" cy="5195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C19B40A3-A1E4-4220-A712-C4B75DCBDBB7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5DB33-80B6-4E2F-99AB-7D9F77FB343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99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5FFF43F2-04B4-4006-941D-7BCADB5EC3E8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B5FFC-A66F-4924-B50A-E9E5E574A0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654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CC08-E680-4F97-BE0E-E7EF31132C9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135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53319-F246-4FC2-88FD-73D5BC37FAB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901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C75A4-DCCE-4152-BFF5-DFB91764F6D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0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A8022-D4A6-456C-97A8-2EA7661323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510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E0145-FD9E-4051-A870-AEEFD1EB836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88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EB960-7F98-49D9-A31C-23A98F38D2E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875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518FD-26A1-4280-8CDE-CD096A65658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96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D27EE0D7-17F6-4874-81D3-E6C6549F9B2A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6EB69-B2A7-4DF9-920D-339DB5968B7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735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3D5DC-B360-4540-B6E3-6A723A6B2C9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250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759AF-26A9-4759-92C7-358B9543872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854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4C06D-3EB9-4B4B-A4B4-A315C93CC62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723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CB112-7E49-43B8-A252-99628EBC52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733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EA690-BCF0-4338-8507-E3F26CFF5A5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0814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462DF-CF63-4FF4-ABA2-6E0751BC5D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6763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795A7-C91F-474E-9B10-E5D077683C1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7828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4E8F6-823D-48B1-A506-6361FB0E83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5730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97465-4D82-4FDE-9AD9-A911F1F2CD3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7158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F15E7-4F24-4FE1-BB0C-7558B64185F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40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AE88835C-501E-47E0-8201-45F010B320E5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45FF0-C01B-427C-87A4-14F7A36450F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7784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D865E-FB8F-48EC-AE3A-63181EB15C5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901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91116-41D5-4084-8782-AEE7185E20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360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C315F-9259-428C-984A-199CFA2AA39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2470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ECAEF-2097-4B1C-ACB9-8C02FEF12E7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0153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6C0CC-7B8C-4A83-921C-FAAB3DAD9A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0012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69E99-A469-40F0-AB98-4C42D18F0F0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0353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D6364-888A-49EB-808A-532907E4F0D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5335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ED278-687B-4043-9729-13E65FC4A85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0824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F3F6-CC36-40F2-95F6-57825990162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55883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C4DBA-4239-4298-8C20-0CDF4D62A0D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48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7930890A-EC5E-47FE-98FF-7B5B072D56F1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12E10-22DD-4BDA-8AF7-AFE716D3CA4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0908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A8103-6496-4BCC-8BFF-3555436689E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8800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4CE10-6D37-4061-9267-A6ED0B4E27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2305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2576E-C333-46A1-A643-1101F6195A9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9554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2E321-47DC-405E-B539-36EF4F9BD87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7465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B1516-1474-4388-A1E7-3D693126D0E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1944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85142-19EB-461A-B8A3-46EA64BE077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63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F9EBC8C4-2D02-4EC6-AF38-64DE9689F71C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2419E-E3AC-4691-A44B-5A4E2899EC2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8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CA30B6A6-CA8B-4525-A5BF-F8C681DF5055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4240-AD0B-4E0D-8682-3D81D3C74D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93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FFCA606F-3C05-43DA-867E-31131859F15C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90D1F-6FA6-492F-A850-EEC46B435A0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02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D6D3BE83-469E-4622-B5C5-C571CD573875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D4390-6887-4C00-BD99-92EBFD2D6B7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77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6D1351D4-5705-42E2-A384-7E85FFD70F6C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92F87-EE5E-4875-8983-71AE9BEE98C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95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00800"/>
            <a:ext cx="8424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00339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5DEA7004-895F-4AAD-9798-8C645689ED12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B9F32D-E259-4406-B8A4-18B273DAF32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1030" name="Rectangle 160"/>
          <p:cNvSpPr>
            <a:spLocks noChangeArrowheads="1"/>
          </p:cNvSpPr>
          <p:nvPr/>
        </p:nvSpPr>
        <p:spPr bwMode="auto">
          <a:xfrm>
            <a:off x="0" y="0"/>
            <a:ext cx="260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fr-FR"/>
              <a:t> </a:t>
            </a:r>
          </a:p>
          <a:p>
            <a:pPr eaLnBrk="0" hangingPunct="0"/>
            <a:endParaRPr lang="fr-FR"/>
          </a:p>
        </p:txBody>
      </p:sp>
      <p:sp>
        <p:nvSpPr>
          <p:cNvPr id="1031" name="Rectangle 172"/>
          <p:cNvSpPr>
            <a:spLocks noChangeArrowheads="1"/>
          </p:cNvSpPr>
          <p:nvPr/>
        </p:nvSpPr>
        <p:spPr bwMode="auto">
          <a:xfrm>
            <a:off x="1331913" y="227013"/>
            <a:ext cx="7812087" cy="576262"/>
          </a:xfrm>
          <a:prstGeom prst="rect">
            <a:avLst/>
          </a:prstGeom>
          <a:solidFill>
            <a:srgbClr val="31539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15"/>
              </a:buBlip>
            </a:pPr>
            <a:endParaRPr lang="en-US" sz="2800">
              <a:solidFill>
                <a:srgbClr val="000000"/>
              </a:solidFill>
              <a:latin typeface="F0" charset="0"/>
            </a:endParaRPr>
          </a:p>
        </p:txBody>
      </p:sp>
      <p:sp>
        <p:nvSpPr>
          <p:cNvPr id="1032" name="Line 173"/>
          <p:cNvSpPr>
            <a:spLocks noChangeShapeType="1"/>
          </p:cNvSpPr>
          <p:nvPr/>
        </p:nvSpPr>
        <p:spPr bwMode="auto">
          <a:xfrm>
            <a:off x="1331913" y="188913"/>
            <a:ext cx="7812087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033" name="Line 174"/>
          <p:cNvSpPr>
            <a:spLocks noChangeShapeType="1"/>
          </p:cNvSpPr>
          <p:nvPr/>
        </p:nvSpPr>
        <p:spPr bwMode="auto">
          <a:xfrm>
            <a:off x="1331913" y="765175"/>
            <a:ext cx="7812087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034" name="Line 175"/>
          <p:cNvSpPr>
            <a:spLocks noChangeShapeType="1"/>
          </p:cNvSpPr>
          <p:nvPr/>
        </p:nvSpPr>
        <p:spPr bwMode="auto">
          <a:xfrm>
            <a:off x="1331913" y="188913"/>
            <a:ext cx="0" cy="5762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035" name="Line 176"/>
          <p:cNvSpPr>
            <a:spLocks noChangeShapeType="1"/>
          </p:cNvSpPr>
          <p:nvPr/>
        </p:nvSpPr>
        <p:spPr bwMode="auto">
          <a:xfrm>
            <a:off x="9144000" y="188913"/>
            <a:ext cx="0" cy="5762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graphicFrame>
        <p:nvGraphicFramePr>
          <p:cNvPr id="12469" name="Group 181"/>
          <p:cNvGraphicFramePr>
            <a:graphicFrameLocks noGrp="1"/>
          </p:cNvGraphicFramePr>
          <p:nvPr/>
        </p:nvGraphicFramePr>
        <p:xfrm>
          <a:off x="0" y="0"/>
          <a:ext cx="6899275" cy="944704"/>
        </p:xfrm>
        <a:graphic>
          <a:graphicData uri="http://schemas.openxmlformats.org/drawingml/2006/table">
            <a:tbl>
              <a:tblPr/>
              <a:tblGrid>
                <a:gridCol w="6899275"/>
              </a:tblGrid>
              <a:tr h="944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15"/>
                        </a:buBlip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0" charset="0"/>
                        </a:rPr>
                        <a:t>  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marT="45632" marB="45632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38" name="Picture 162" descr="CDEBann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3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83"/>
          <p:cNvSpPr>
            <a:spLocks noChangeArrowheads="1"/>
          </p:cNvSpPr>
          <p:nvPr/>
        </p:nvSpPr>
        <p:spPr bwMode="auto">
          <a:xfrm>
            <a:off x="1752600" y="188913"/>
            <a:ext cx="7380288" cy="647700"/>
          </a:xfrm>
          <a:prstGeom prst="rect">
            <a:avLst/>
          </a:prstGeom>
          <a:gradFill rotWithShape="1">
            <a:gsLst>
              <a:gs pos="0">
                <a:srgbClr val="2E539E"/>
              </a:gs>
              <a:gs pos="100000">
                <a:srgbClr val="15264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  <p:sldLayoutId id="214748403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2800">
          <a:solidFill>
            <a:schemeClr val="tx1"/>
          </a:solidFill>
          <a:latin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Tahoma" pitchFamily="34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A56888-0B97-4043-8CB5-1EAEC9E4994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EFEF53F-803B-4F24-9B8B-C155CCB3FAD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ED52731-310F-4145-98B4-95EBC4A1A53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0" y="6210300"/>
            <a:ext cx="9144000" cy="647700"/>
          </a:xfrm>
          <a:prstGeom prst="rect">
            <a:avLst/>
          </a:prstGeom>
          <a:gradFill rotWithShape="1">
            <a:gsLst>
              <a:gs pos="0">
                <a:srgbClr val="152649"/>
              </a:gs>
              <a:gs pos="50000">
                <a:srgbClr val="2E539E"/>
              </a:gs>
              <a:gs pos="100000">
                <a:srgbClr val="15264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7" name="Rectangle 11"/>
          <p:cNvSpPr>
            <a:spLocks noChangeArrowheads="1"/>
          </p:cNvSpPr>
          <p:nvPr/>
        </p:nvSpPr>
        <p:spPr bwMode="auto">
          <a:xfrm>
            <a:off x="3652838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065" name="Text Box 17" descr="Papier de soie bleu"/>
          <p:cNvSpPr txBox="1">
            <a:spLocks noChangeArrowheads="1"/>
          </p:cNvSpPr>
          <p:nvPr/>
        </p:nvSpPr>
        <p:spPr bwMode="auto">
          <a:xfrm>
            <a:off x="971550" y="1125538"/>
            <a:ext cx="7416800" cy="48244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60325" cmpd="thinThick"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fr-FR" sz="1200" dirty="0">
              <a:latin typeface="Arial" pitchFamily="34" charset="0"/>
            </a:endParaRPr>
          </a:p>
          <a:p>
            <a:pPr algn="ctr">
              <a:defRPr/>
            </a:pPr>
            <a:endParaRPr lang="fr-FR" b="1" dirty="0" smtClean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fr-FR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La méthodologie SPIRAL et le développement durable (agendas 21)</a:t>
            </a:r>
          </a:p>
          <a:p>
            <a:pPr algn="ctr">
              <a:defRPr/>
            </a:pPr>
            <a:endParaRPr lang="fr-FR" b="1" dirty="0" smtClean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fr-FR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Grenoble 18 &amp; 19 </a:t>
            </a:r>
            <a:r>
              <a:rPr lang="fr-FR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mars 2013</a:t>
            </a:r>
          </a:p>
          <a:p>
            <a:pPr algn="ctr">
              <a:defRPr/>
            </a:pPr>
            <a:r>
              <a:rPr lang="fr-FR" dirty="0" smtClean="0">
                <a:solidFill>
                  <a:srgbClr val="003399"/>
                </a:solidFill>
                <a:latin typeface="Arial" pitchFamily="34" charset="0"/>
              </a:rPr>
              <a:t>________</a:t>
            </a:r>
          </a:p>
          <a:p>
            <a:pPr algn="ctr">
              <a:defRPr/>
            </a:pPr>
            <a:endParaRPr lang="fr-FR" dirty="0" smtClean="0">
              <a:solidFill>
                <a:srgbClr val="003399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fr-FR" dirty="0">
                <a:solidFill>
                  <a:srgbClr val="003399"/>
                </a:solidFill>
                <a:latin typeface="Arial" pitchFamily="34" charset="0"/>
              </a:rPr>
              <a:t>3</a:t>
            </a:r>
            <a:r>
              <a:rPr lang="fr-FR" dirty="0" smtClean="0">
                <a:solidFill>
                  <a:srgbClr val="003399"/>
                </a:solidFill>
                <a:latin typeface="Arial" pitchFamily="34" charset="0"/>
              </a:rPr>
              <a:t>- Préparation de la 2</a:t>
            </a:r>
            <a:r>
              <a:rPr lang="fr-FR" baseline="30000" dirty="0" smtClean="0">
                <a:solidFill>
                  <a:srgbClr val="003399"/>
                </a:solidFill>
                <a:latin typeface="Arial" pitchFamily="34" charset="0"/>
              </a:rPr>
              <a:t>ème</a:t>
            </a:r>
            <a:r>
              <a:rPr lang="fr-FR" dirty="0" smtClean="0">
                <a:solidFill>
                  <a:srgbClr val="003399"/>
                </a:solidFill>
                <a:latin typeface="Arial" pitchFamily="34" charset="0"/>
              </a:rPr>
              <a:t> réunion avec les citoyens </a:t>
            </a:r>
            <a:endParaRPr lang="fr-FR" dirty="0">
              <a:solidFill>
                <a:srgbClr val="003399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fr-FR" sz="1700" dirty="0" smtClean="0">
                <a:solidFill>
                  <a:srgbClr val="003399"/>
                </a:solidFill>
                <a:latin typeface="Arial" pitchFamily="34" charset="0"/>
              </a:rPr>
              <a:t>_________________________________</a:t>
            </a:r>
            <a:endParaRPr lang="fr-FR" sz="1700" dirty="0">
              <a:solidFill>
                <a:srgbClr val="003399"/>
              </a:solidFill>
              <a:latin typeface="Arial" pitchFamily="34" charset="0"/>
            </a:endParaRPr>
          </a:p>
          <a:p>
            <a:pPr algn="ctr">
              <a:defRPr/>
            </a:pPr>
            <a:endParaRPr lang="fr-FR" sz="1700" dirty="0" smtClean="0">
              <a:solidFill>
                <a:srgbClr val="003399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fr-FR" sz="1700" dirty="0" smtClean="0">
                <a:solidFill>
                  <a:srgbClr val="003399"/>
                </a:solidFill>
                <a:latin typeface="Arial" pitchFamily="34" charset="0"/>
              </a:rPr>
              <a:t>Division </a:t>
            </a:r>
            <a:r>
              <a:rPr lang="fr-FR" sz="1700" dirty="0">
                <a:solidFill>
                  <a:srgbClr val="003399"/>
                </a:solidFill>
                <a:latin typeface="Arial" pitchFamily="34" charset="0"/>
              </a:rPr>
              <a:t>Recherche et Anticipation pour la Cohésion Sociale</a:t>
            </a:r>
          </a:p>
          <a:p>
            <a:pPr algn="ctr">
              <a:defRPr/>
            </a:pPr>
            <a:endParaRPr lang="fr-FR" sz="1700" dirty="0">
              <a:solidFill>
                <a:srgbClr val="003399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fr-FR" sz="2800" dirty="0">
                <a:solidFill>
                  <a:srgbClr val="003399"/>
                </a:solidFill>
                <a:latin typeface="Arial" pitchFamily="34" charset="0"/>
              </a:rPr>
              <a:t>Conseil de l’Europe</a:t>
            </a:r>
          </a:p>
        </p:txBody>
      </p:sp>
    </p:spTree>
    <p:extLst>
      <p:ext uri="{BB962C8B-B14F-4D97-AF65-F5344CB8AC3E}">
        <p14:creationId xmlns:p14="http://schemas.microsoft.com/office/powerpoint/2010/main" val="24753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188913"/>
            <a:ext cx="7776741" cy="576262"/>
          </a:xfrm>
        </p:spPr>
        <p:txBody>
          <a:bodyPr/>
          <a:lstStyle/>
          <a:p>
            <a:r>
              <a:rPr lang="fr-FR" sz="4000" dirty="0" smtClean="0">
                <a:solidFill>
                  <a:schemeClr val="bg1"/>
                </a:solidFill>
              </a:rPr>
              <a:t>Introduction du 1er cycle</a:t>
            </a:r>
          </a:p>
        </p:txBody>
      </p:sp>
      <p:graphicFrame>
        <p:nvGraphicFramePr>
          <p:cNvPr id="126979" name="Group 3"/>
          <p:cNvGraphicFramePr>
            <a:graphicFrameLocks noGrp="1"/>
          </p:cNvGraphicFramePr>
          <p:nvPr>
            <p:ph idx="1"/>
          </p:nvPr>
        </p:nvGraphicFramePr>
        <p:xfrm>
          <a:off x="457200" y="1196975"/>
          <a:ext cx="8223250" cy="5400675"/>
        </p:xfrm>
        <a:graphic>
          <a:graphicData uri="http://schemas.openxmlformats.org/drawingml/2006/table">
            <a:tbl>
              <a:tblPr/>
              <a:tblGrid>
                <a:gridCol w="4111625"/>
                <a:gridCol w="4111625"/>
              </a:tblGrid>
              <a:tr h="26701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8- Faire le bilan du cycle et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préparer le suivant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7-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ex-post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1- Mobiliser/organiser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2- Co-définir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l’objectif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de progrès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(Bien-Etre)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de Tous)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F0" charset="0"/>
                        </a:rPr>
                        <a:t>Cycle 1</a:t>
                      </a: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</a:t>
                      </a: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0" charset="0"/>
                        </a:rPr>
                        <a:t>Cycle 2</a:t>
                      </a: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66"/>
                        </a:solidFill>
                        <a:effectLst/>
                        <a:latin typeface="F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6- Réaliser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ensemble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5- Co-décider/s’engager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3-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ex-ante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4- Projeter/comparer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468313" y="1196975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V="1">
            <a:off x="468313" y="1196975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8144" name="AutoShape 16"/>
          <p:cNvCxnSpPr>
            <a:cxnSpLocks noChangeShapeType="1"/>
            <a:stCxn id="48143" idx="1"/>
            <a:endCxn id="48143" idx="1"/>
          </p:cNvCxnSpPr>
          <p:nvPr/>
        </p:nvCxnSpPr>
        <p:spPr bwMode="auto">
          <a:xfrm rot="5400000" flipV="1">
            <a:off x="8675688" y="1196975"/>
            <a:ext cx="1588" cy="1587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45" name="AutoShape 17"/>
          <p:cNvCxnSpPr>
            <a:cxnSpLocks noChangeShapeType="1"/>
            <a:stCxn id="48143" idx="1"/>
            <a:endCxn id="48143" idx="1"/>
          </p:cNvCxnSpPr>
          <p:nvPr/>
        </p:nvCxnSpPr>
        <p:spPr bwMode="auto">
          <a:xfrm rot="5400000" flipV="1">
            <a:off x="8675688" y="1196975"/>
            <a:ext cx="1588" cy="1587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46" name="AutoShape 18"/>
          <p:cNvCxnSpPr>
            <a:cxnSpLocks noChangeShapeType="1"/>
            <a:stCxn id="48143" idx="1"/>
            <a:endCxn id="48143" idx="1"/>
          </p:cNvCxnSpPr>
          <p:nvPr/>
        </p:nvCxnSpPr>
        <p:spPr bwMode="auto">
          <a:xfrm rot="5400000" flipV="1">
            <a:off x="8675688" y="1196975"/>
            <a:ext cx="1588" cy="1587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47" name="chair"/>
          <p:cNvSpPr>
            <a:spLocks noEditPoints="1" noChangeArrowheads="1"/>
          </p:cNvSpPr>
          <p:nvPr/>
        </p:nvSpPr>
        <p:spPr bwMode="auto">
          <a:xfrm>
            <a:off x="4500563" y="3213100"/>
            <a:ext cx="144462" cy="69850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65225 h 21600"/>
              <a:gd name="T4" fmla="*/ 3230899 w 21600"/>
              <a:gd name="T5" fmla="*/ 730453 h 21600"/>
              <a:gd name="T6" fmla="*/ 0 w 21600"/>
              <a:gd name="T7" fmla="*/ 365225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48" name="chair"/>
          <p:cNvSpPr>
            <a:spLocks noEditPoints="1" noChangeArrowheads="1"/>
          </p:cNvSpPr>
          <p:nvPr/>
        </p:nvSpPr>
        <p:spPr bwMode="auto">
          <a:xfrm>
            <a:off x="4500563" y="2708275"/>
            <a:ext cx="73025" cy="71438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706 h 21600"/>
              <a:gd name="T4" fmla="*/ 417334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49" name="chair"/>
          <p:cNvSpPr>
            <a:spLocks noEditPoints="1" noChangeArrowheads="1"/>
          </p:cNvSpPr>
          <p:nvPr/>
        </p:nvSpPr>
        <p:spPr bwMode="auto">
          <a:xfrm>
            <a:off x="4500563" y="2205038"/>
            <a:ext cx="142875" cy="73025"/>
          </a:xfrm>
          <a:custGeom>
            <a:avLst/>
            <a:gdLst>
              <a:gd name="T0" fmla="*/ 3125609 w 21600"/>
              <a:gd name="T1" fmla="*/ 0 h 21600"/>
              <a:gd name="T2" fmla="*/ 6251172 w 21600"/>
              <a:gd name="T3" fmla="*/ 417334 h 21600"/>
              <a:gd name="T4" fmla="*/ 312560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50" name="chair"/>
          <p:cNvSpPr>
            <a:spLocks noEditPoints="1" noChangeArrowheads="1"/>
          </p:cNvSpPr>
          <p:nvPr/>
        </p:nvSpPr>
        <p:spPr bwMode="auto">
          <a:xfrm>
            <a:off x="5219700" y="3500438"/>
            <a:ext cx="71438" cy="71437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694 h 21600"/>
              <a:gd name="T4" fmla="*/ 390706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48151" name="AutoShape 23"/>
          <p:cNvCxnSpPr>
            <a:cxnSpLocks noChangeShapeType="1"/>
            <a:stCxn id="48147" idx="2"/>
            <a:endCxn id="48150" idx="3"/>
          </p:cNvCxnSpPr>
          <p:nvPr/>
        </p:nvCxnSpPr>
        <p:spPr bwMode="auto">
          <a:xfrm>
            <a:off x="4573588" y="3282950"/>
            <a:ext cx="646112" cy="254000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52" name="chair"/>
          <p:cNvSpPr>
            <a:spLocks noEditPoints="1" noChangeArrowheads="1"/>
          </p:cNvSpPr>
          <p:nvPr/>
        </p:nvSpPr>
        <p:spPr bwMode="auto">
          <a:xfrm>
            <a:off x="5219700" y="3789363"/>
            <a:ext cx="73025" cy="73025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417334 h 21600"/>
              <a:gd name="T4" fmla="*/ 417334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53" name="chair"/>
          <p:cNvSpPr>
            <a:spLocks noEditPoints="1" noChangeArrowheads="1"/>
          </p:cNvSpPr>
          <p:nvPr/>
        </p:nvSpPr>
        <p:spPr bwMode="auto">
          <a:xfrm>
            <a:off x="5148263" y="4292600"/>
            <a:ext cx="73025" cy="71438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706 h 21600"/>
              <a:gd name="T4" fmla="*/ 417334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54" name="chair"/>
          <p:cNvSpPr>
            <a:spLocks noEditPoints="1" noChangeArrowheads="1"/>
          </p:cNvSpPr>
          <p:nvPr/>
        </p:nvSpPr>
        <p:spPr bwMode="auto">
          <a:xfrm>
            <a:off x="4500563" y="4652963"/>
            <a:ext cx="73025" cy="73025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417334 h 21600"/>
              <a:gd name="T4" fmla="*/ 417334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55" name="chair"/>
          <p:cNvSpPr>
            <a:spLocks noEditPoints="1" noChangeArrowheads="1"/>
          </p:cNvSpPr>
          <p:nvPr/>
        </p:nvSpPr>
        <p:spPr bwMode="auto">
          <a:xfrm>
            <a:off x="4572000" y="3860800"/>
            <a:ext cx="71438" cy="71438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706 h 21600"/>
              <a:gd name="T4" fmla="*/ 390706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48156" name="AutoShape 28"/>
          <p:cNvCxnSpPr>
            <a:cxnSpLocks noChangeShapeType="1"/>
            <a:stCxn id="48155" idx="3"/>
            <a:endCxn id="48147" idx="2"/>
          </p:cNvCxnSpPr>
          <p:nvPr/>
        </p:nvCxnSpPr>
        <p:spPr bwMode="auto">
          <a:xfrm flipV="1">
            <a:off x="4572000" y="3282950"/>
            <a:ext cx="1588" cy="614363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57" name="chair"/>
          <p:cNvSpPr>
            <a:spLocks noEditPoints="1" noChangeArrowheads="1"/>
          </p:cNvSpPr>
          <p:nvPr/>
        </p:nvSpPr>
        <p:spPr bwMode="auto">
          <a:xfrm>
            <a:off x="3779838" y="4437063"/>
            <a:ext cx="142875" cy="71437"/>
          </a:xfrm>
          <a:custGeom>
            <a:avLst/>
            <a:gdLst>
              <a:gd name="T0" fmla="*/ 3125609 w 21600"/>
              <a:gd name="T1" fmla="*/ 0 h 21600"/>
              <a:gd name="T2" fmla="*/ 6251172 w 21600"/>
              <a:gd name="T3" fmla="*/ 390694 h 21600"/>
              <a:gd name="T4" fmla="*/ 3125609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58" name="chair"/>
          <p:cNvSpPr>
            <a:spLocks noEditPoints="1" noChangeArrowheads="1"/>
          </p:cNvSpPr>
          <p:nvPr/>
        </p:nvSpPr>
        <p:spPr bwMode="auto">
          <a:xfrm>
            <a:off x="3563938" y="3860800"/>
            <a:ext cx="71437" cy="73025"/>
          </a:xfrm>
          <a:custGeom>
            <a:avLst/>
            <a:gdLst>
              <a:gd name="T0" fmla="*/ 390694 w 21600"/>
              <a:gd name="T1" fmla="*/ 0 h 21600"/>
              <a:gd name="T2" fmla="*/ 781379 w 21600"/>
              <a:gd name="T3" fmla="*/ 417334 h 21600"/>
              <a:gd name="T4" fmla="*/ 390694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59" name="chair"/>
          <p:cNvSpPr>
            <a:spLocks noEditPoints="1" noChangeArrowheads="1"/>
          </p:cNvSpPr>
          <p:nvPr/>
        </p:nvSpPr>
        <p:spPr bwMode="auto">
          <a:xfrm>
            <a:off x="3563938" y="3213100"/>
            <a:ext cx="73025" cy="73025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417334 h 21600"/>
              <a:gd name="T4" fmla="*/ 417334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48160" name="AutoShape 32"/>
          <p:cNvCxnSpPr>
            <a:cxnSpLocks noChangeShapeType="1"/>
            <a:stCxn id="48150" idx="2"/>
            <a:endCxn id="48152" idx="0"/>
          </p:cNvCxnSpPr>
          <p:nvPr/>
        </p:nvCxnSpPr>
        <p:spPr bwMode="auto">
          <a:xfrm>
            <a:off x="5256213" y="3571875"/>
            <a:ext cx="0" cy="217488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61" name="AutoShape 33"/>
          <p:cNvCxnSpPr>
            <a:cxnSpLocks noChangeShapeType="1"/>
            <a:stCxn id="48152" idx="2"/>
            <a:endCxn id="48153" idx="2"/>
          </p:cNvCxnSpPr>
          <p:nvPr/>
        </p:nvCxnSpPr>
        <p:spPr bwMode="auto">
          <a:xfrm flipH="1">
            <a:off x="5184775" y="3862388"/>
            <a:ext cx="71438" cy="501650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62" name="AutoShape 34"/>
          <p:cNvCxnSpPr>
            <a:cxnSpLocks noChangeShapeType="1"/>
            <a:stCxn id="48153" idx="2"/>
            <a:endCxn id="48154" idx="1"/>
          </p:cNvCxnSpPr>
          <p:nvPr/>
        </p:nvCxnSpPr>
        <p:spPr bwMode="auto">
          <a:xfrm flipH="1">
            <a:off x="4573588" y="4364038"/>
            <a:ext cx="611187" cy="325437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63" name="AutoShape 35"/>
          <p:cNvCxnSpPr>
            <a:cxnSpLocks noChangeShapeType="1"/>
          </p:cNvCxnSpPr>
          <p:nvPr/>
        </p:nvCxnSpPr>
        <p:spPr bwMode="auto">
          <a:xfrm flipH="1" flipV="1">
            <a:off x="3708400" y="4508500"/>
            <a:ext cx="793750" cy="180975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64" name="AutoShape 36"/>
          <p:cNvCxnSpPr>
            <a:cxnSpLocks noChangeShapeType="1"/>
            <a:stCxn id="48157" idx="3"/>
            <a:endCxn id="48158" idx="2"/>
          </p:cNvCxnSpPr>
          <p:nvPr/>
        </p:nvCxnSpPr>
        <p:spPr bwMode="auto">
          <a:xfrm flipH="1" flipV="1">
            <a:off x="3600450" y="3933825"/>
            <a:ext cx="179388" cy="539750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65" name="AutoShape 37"/>
          <p:cNvCxnSpPr>
            <a:cxnSpLocks noChangeShapeType="1"/>
            <a:stCxn id="48158" idx="1"/>
            <a:endCxn id="48159" idx="2"/>
          </p:cNvCxnSpPr>
          <p:nvPr/>
        </p:nvCxnSpPr>
        <p:spPr bwMode="auto">
          <a:xfrm flipH="1" flipV="1">
            <a:off x="3600450" y="3286125"/>
            <a:ext cx="34925" cy="611188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66" name="AutoShape 38"/>
          <p:cNvCxnSpPr>
            <a:cxnSpLocks noChangeShapeType="1"/>
            <a:stCxn id="48159" idx="1"/>
            <a:endCxn id="48148" idx="2"/>
          </p:cNvCxnSpPr>
          <p:nvPr/>
        </p:nvCxnSpPr>
        <p:spPr bwMode="auto">
          <a:xfrm flipV="1">
            <a:off x="3636963" y="2779713"/>
            <a:ext cx="900112" cy="469900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167" name="chair"/>
          <p:cNvSpPr>
            <a:spLocks noEditPoints="1" noChangeArrowheads="1"/>
          </p:cNvSpPr>
          <p:nvPr/>
        </p:nvSpPr>
        <p:spPr bwMode="auto">
          <a:xfrm>
            <a:off x="5580063" y="3141663"/>
            <a:ext cx="73025" cy="71437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694 h 21600"/>
              <a:gd name="T4" fmla="*/ 417334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68" name="chair"/>
          <p:cNvSpPr>
            <a:spLocks noEditPoints="1" noChangeArrowheads="1"/>
          </p:cNvSpPr>
          <p:nvPr/>
        </p:nvSpPr>
        <p:spPr bwMode="auto">
          <a:xfrm flipH="1">
            <a:off x="5940425" y="3860800"/>
            <a:ext cx="69850" cy="122238"/>
          </a:xfrm>
          <a:custGeom>
            <a:avLst/>
            <a:gdLst>
              <a:gd name="T0" fmla="*/ 365225 w 21600"/>
              <a:gd name="T1" fmla="*/ 0 h 21600"/>
              <a:gd name="T2" fmla="*/ 730453 w 21600"/>
              <a:gd name="T3" fmla="*/ 1957410 h 21600"/>
              <a:gd name="T4" fmla="*/ 365225 w 21600"/>
              <a:gd name="T5" fmla="*/ 3914813 h 21600"/>
              <a:gd name="T6" fmla="*/ 0 w 21600"/>
              <a:gd name="T7" fmla="*/ 195741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69" name="chair"/>
          <p:cNvSpPr>
            <a:spLocks noEditPoints="1" noChangeArrowheads="1"/>
          </p:cNvSpPr>
          <p:nvPr/>
        </p:nvSpPr>
        <p:spPr bwMode="auto">
          <a:xfrm>
            <a:off x="5651500" y="4652963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70" name="chair"/>
          <p:cNvSpPr>
            <a:spLocks noEditPoints="1" noChangeArrowheads="1"/>
          </p:cNvSpPr>
          <p:nvPr/>
        </p:nvSpPr>
        <p:spPr bwMode="auto">
          <a:xfrm>
            <a:off x="4500563" y="5300663"/>
            <a:ext cx="144462" cy="144462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230899 h 21600"/>
              <a:gd name="T4" fmla="*/ 3230899 w 21600"/>
              <a:gd name="T5" fmla="*/ 6461799 h 21600"/>
              <a:gd name="T6" fmla="*/ 0 w 21600"/>
              <a:gd name="T7" fmla="*/ 32308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71" name="chair"/>
          <p:cNvSpPr>
            <a:spLocks noEditPoints="1" noChangeArrowheads="1"/>
          </p:cNvSpPr>
          <p:nvPr/>
        </p:nvSpPr>
        <p:spPr bwMode="auto">
          <a:xfrm>
            <a:off x="3132138" y="4724400"/>
            <a:ext cx="144462" cy="142875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125609 h 21600"/>
              <a:gd name="T4" fmla="*/ 3230899 w 21600"/>
              <a:gd name="T5" fmla="*/ 6251172 h 21600"/>
              <a:gd name="T6" fmla="*/ 0 w 21600"/>
              <a:gd name="T7" fmla="*/ 312560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72" name="chair"/>
          <p:cNvSpPr>
            <a:spLocks noEditPoints="1" noChangeArrowheads="1"/>
          </p:cNvSpPr>
          <p:nvPr/>
        </p:nvSpPr>
        <p:spPr bwMode="auto">
          <a:xfrm flipV="1">
            <a:off x="2771775" y="3860800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48173" name="chair"/>
          <p:cNvSpPr>
            <a:spLocks noEditPoints="1" noChangeArrowheads="1"/>
          </p:cNvSpPr>
          <p:nvPr/>
        </p:nvSpPr>
        <p:spPr bwMode="auto">
          <a:xfrm>
            <a:off x="2987675" y="2852738"/>
            <a:ext cx="71438" cy="71437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694 h 21600"/>
              <a:gd name="T4" fmla="*/ 390706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48174" name="AutoShape 46"/>
          <p:cNvCxnSpPr>
            <a:cxnSpLocks noChangeShapeType="1"/>
            <a:stCxn id="48148" idx="2"/>
            <a:endCxn id="48167" idx="1"/>
          </p:cNvCxnSpPr>
          <p:nvPr/>
        </p:nvCxnSpPr>
        <p:spPr bwMode="auto">
          <a:xfrm>
            <a:off x="4537075" y="2779713"/>
            <a:ext cx="1116013" cy="398462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75" name="AutoShape 47"/>
          <p:cNvCxnSpPr>
            <a:cxnSpLocks noChangeShapeType="1"/>
            <a:stCxn id="48167" idx="2"/>
            <a:endCxn id="48168" idx="3"/>
          </p:cNvCxnSpPr>
          <p:nvPr/>
        </p:nvCxnSpPr>
        <p:spPr bwMode="auto">
          <a:xfrm>
            <a:off x="5616575" y="3213100"/>
            <a:ext cx="393700" cy="708025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76" name="AutoShape 48"/>
          <p:cNvCxnSpPr>
            <a:cxnSpLocks noChangeShapeType="1"/>
            <a:stCxn id="48168" idx="2"/>
            <a:endCxn id="48169" idx="2"/>
          </p:cNvCxnSpPr>
          <p:nvPr/>
        </p:nvCxnSpPr>
        <p:spPr bwMode="auto">
          <a:xfrm flipH="1">
            <a:off x="5724525" y="3983038"/>
            <a:ext cx="250825" cy="74295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77" name="AutoShape 49"/>
          <p:cNvCxnSpPr>
            <a:cxnSpLocks noChangeShapeType="1"/>
            <a:stCxn id="48169" idx="2"/>
            <a:endCxn id="48170" idx="1"/>
          </p:cNvCxnSpPr>
          <p:nvPr/>
        </p:nvCxnSpPr>
        <p:spPr bwMode="auto">
          <a:xfrm flipH="1">
            <a:off x="4645025" y="4725988"/>
            <a:ext cx="1079500" cy="64770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78" name="AutoShape 50"/>
          <p:cNvCxnSpPr>
            <a:cxnSpLocks noChangeShapeType="1"/>
            <a:stCxn id="48170" idx="3"/>
            <a:endCxn id="48171" idx="2"/>
          </p:cNvCxnSpPr>
          <p:nvPr/>
        </p:nvCxnSpPr>
        <p:spPr bwMode="auto">
          <a:xfrm flipH="1" flipV="1">
            <a:off x="3205163" y="4867275"/>
            <a:ext cx="1295400" cy="506413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79" name="AutoShape 51"/>
          <p:cNvCxnSpPr>
            <a:cxnSpLocks noChangeShapeType="1"/>
            <a:stCxn id="48171" idx="3"/>
          </p:cNvCxnSpPr>
          <p:nvPr/>
        </p:nvCxnSpPr>
        <p:spPr bwMode="auto">
          <a:xfrm flipH="1" flipV="1">
            <a:off x="2843213" y="3860800"/>
            <a:ext cx="288925" cy="9350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80" name="AutoShape 52"/>
          <p:cNvCxnSpPr>
            <a:cxnSpLocks noChangeShapeType="1"/>
            <a:stCxn id="48172" idx="1"/>
            <a:endCxn id="48173" idx="2"/>
          </p:cNvCxnSpPr>
          <p:nvPr/>
        </p:nvCxnSpPr>
        <p:spPr bwMode="auto">
          <a:xfrm flipV="1">
            <a:off x="2916238" y="2924175"/>
            <a:ext cx="107950" cy="9731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81" name="AutoShape 53"/>
          <p:cNvCxnSpPr>
            <a:cxnSpLocks noChangeShapeType="1"/>
            <a:stCxn id="48173" idx="1"/>
            <a:endCxn id="48149" idx="2"/>
          </p:cNvCxnSpPr>
          <p:nvPr/>
        </p:nvCxnSpPr>
        <p:spPr bwMode="auto">
          <a:xfrm flipV="1">
            <a:off x="3059113" y="2278063"/>
            <a:ext cx="1512887" cy="611187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8657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913"/>
            <a:ext cx="7632725" cy="576262"/>
          </a:xfrm>
        </p:spPr>
        <p:txBody>
          <a:bodyPr/>
          <a:lstStyle/>
          <a:p>
            <a:r>
              <a:rPr lang="fr-FR" sz="4000" dirty="0" smtClean="0">
                <a:solidFill>
                  <a:schemeClr val="bg1"/>
                </a:solidFill>
              </a:rPr>
              <a:t>Liens avec actions existantes</a:t>
            </a:r>
          </a:p>
        </p:txBody>
      </p:sp>
      <p:graphicFrame>
        <p:nvGraphicFramePr>
          <p:cNvPr id="12697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399275"/>
              </p:ext>
            </p:extLst>
          </p:nvPr>
        </p:nvGraphicFramePr>
        <p:xfrm>
          <a:off x="457200" y="1196975"/>
          <a:ext cx="8223250" cy="5400675"/>
        </p:xfrm>
        <a:graphic>
          <a:graphicData uri="http://schemas.openxmlformats.org/drawingml/2006/table">
            <a:tbl>
              <a:tblPr/>
              <a:tblGrid>
                <a:gridCol w="4111625"/>
                <a:gridCol w="4111625"/>
              </a:tblGrid>
              <a:tr h="26701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8- Faire le bilan du cycle et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préparer le suivant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7-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ex-post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1- Mobiliser/organiser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2- Co-définir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l’objectif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de progrès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(Bien-Etre)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de Tous)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Constituion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0" charset="0"/>
                        </a:rPr>
                        <a:t>1ère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Groupe de     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0" charset="0"/>
                        </a:rPr>
                        <a:t>réunion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Coordi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Nation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66"/>
                        </a:solidFill>
                        <a:effectLst/>
                        <a:latin typeface="F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6- Réaliser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ensemble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synthèse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5- Co-décider/s’engager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3-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F0" charset="0"/>
                        </a:rPr>
                        <a:t> 2ème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ex-ante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9900"/>
                          </a:solidFill>
                          <a:effectLst/>
                          <a:latin typeface="F0" charset="0"/>
                        </a:rPr>
                        <a:t> Réunion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F0" charset="0"/>
                        </a:rPr>
                        <a:t>Actions/projets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F0" charset="0"/>
                        </a:rPr>
                        <a:t>                   existants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4- Projeter/comparer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468313" y="1196975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V="1">
            <a:off x="468313" y="1160462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3264" name="AutoShape 16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5" name="AutoShape 17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6" name="AutoShape 18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67" name="chair"/>
          <p:cNvSpPr>
            <a:spLocks noEditPoints="1" noChangeArrowheads="1"/>
          </p:cNvSpPr>
          <p:nvPr/>
        </p:nvSpPr>
        <p:spPr bwMode="auto">
          <a:xfrm>
            <a:off x="4500563" y="2708275"/>
            <a:ext cx="73025" cy="71438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706 h 21600"/>
              <a:gd name="T4" fmla="*/ 417334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68" name="chair"/>
          <p:cNvSpPr>
            <a:spLocks noEditPoints="1" noChangeArrowheads="1"/>
          </p:cNvSpPr>
          <p:nvPr/>
        </p:nvSpPr>
        <p:spPr bwMode="auto">
          <a:xfrm>
            <a:off x="4500563" y="2205038"/>
            <a:ext cx="142875" cy="73025"/>
          </a:xfrm>
          <a:custGeom>
            <a:avLst/>
            <a:gdLst>
              <a:gd name="T0" fmla="*/ 3125609 w 21600"/>
              <a:gd name="T1" fmla="*/ 0 h 21600"/>
              <a:gd name="T2" fmla="*/ 6251172 w 21600"/>
              <a:gd name="T3" fmla="*/ 417334 h 21600"/>
              <a:gd name="T4" fmla="*/ 312560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69" name="chair"/>
          <p:cNvSpPr>
            <a:spLocks noEditPoints="1" noChangeArrowheads="1"/>
          </p:cNvSpPr>
          <p:nvPr/>
        </p:nvSpPr>
        <p:spPr bwMode="auto">
          <a:xfrm>
            <a:off x="4572000" y="3860800"/>
            <a:ext cx="71438" cy="71438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706 h 21600"/>
              <a:gd name="T4" fmla="*/ 390706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0" name="chair"/>
          <p:cNvSpPr>
            <a:spLocks noEditPoints="1" noChangeArrowheads="1"/>
          </p:cNvSpPr>
          <p:nvPr/>
        </p:nvSpPr>
        <p:spPr bwMode="auto">
          <a:xfrm>
            <a:off x="5580063" y="3141663"/>
            <a:ext cx="73025" cy="71437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694 h 21600"/>
              <a:gd name="T4" fmla="*/ 417334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1" name="chair"/>
          <p:cNvSpPr>
            <a:spLocks noEditPoints="1" noChangeArrowheads="1"/>
          </p:cNvSpPr>
          <p:nvPr/>
        </p:nvSpPr>
        <p:spPr bwMode="auto">
          <a:xfrm flipH="1">
            <a:off x="5940425" y="3860800"/>
            <a:ext cx="69850" cy="122238"/>
          </a:xfrm>
          <a:custGeom>
            <a:avLst/>
            <a:gdLst>
              <a:gd name="T0" fmla="*/ 365225 w 21600"/>
              <a:gd name="T1" fmla="*/ 0 h 21600"/>
              <a:gd name="T2" fmla="*/ 730453 w 21600"/>
              <a:gd name="T3" fmla="*/ 1957410 h 21600"/>
              <a:gd name="T4" fmla="*/ 365225 w 21600"/>
              <a:gd name="T5" fmla="*/ 3914813 h 21600"/>
              <a:gd name="T6" fmla="*/ 0 w 21600"/>
              <a:gd name="T7" fmla="*/ 195741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2" name="chair"/>
          <p:cNvSpPr>
            <a:spLocks noEditPoints="1" noChangeArrowheads="1"/>
          </p:cNvSpPr>
          <p:nvPr/>
        </p:nvSpPr>
        <p:spPr bwMode="auto">
          <a:xfrm>
            <a:off x="5651500" y="4652963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3" name="chair"/>
          <p:cNvSpPr>
            <a:spLocks noEditPoints="1" noChangeArrowheads="1"/>
          </p:cNvSpPr>
          <p:nvPr/>
        </p:nvSpPr>
        <p:spPr bwMode="auto">
          <a:xfrm>
            <a:off x="4500563" y="5300663"/>
            <a:ext cx="144462" cy="144462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230899 h 21600"/>
              <a:gd name="T4" fmla="*/ 3230899 w 21600"/>
              <a:gd name="T5" fmla="*/ 6461799 h 21600"/>
              <a:gd name="T6" fmla="*/ 0 w 21600"/>
              <a:gd name="T7" fmla="*/ 32308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4" name="chair"/>
          <p:cNvSpPr>
            <a:spLocks noEditPoints="1" noChangeArrowheads="1"/>
          </p:cNvSpPr>
          <p:nvPr/>
        </p:nvSpPr>
        <p:spPr bwMode="auto">
          <a:xfrm>
            <a:off x="3132138" y="4724400"/>
            <a:ext cx="144462" cy="142875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125609 h 21600"/>
              <a:gd name="T4" fmla="*/ 3230899 w 21600"/>
              <a:gd name="T5" fmla="*/ 6251172 h 21600"/>
              <a:gd name="T6" fmla="*/ 0 w 21600"/>
              <a:gd name="T7" fmla="*/ 312560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5" name="chair"/>
          <p:cNvSpPr>
            <a:spLocks noEditPoints="1" noChangeArrowheads="1"/>
          </p:cNvSpPr>
          <p:nvPr/>
        </p:nvSpPr>
        <p:spPr bwMode="auto">
          <a:xfrm flipV="1">
            <a:off x="2771775" y="3860800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6" name="chair"/>
          <p:cNvSpPr>
            <a:spLocks noEditPoints="1" noChangeArrowheads="1"/>
          </p:cNvSpPr>
          <p:nvPr/>
        </p:nvSpPr>
        <p:spPr bwMode="auto">
          <a:xfrm>
            <a:off x="2987675" y="2852738"/>
            <a:ext cx="71438" cy="71437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694 h 21600"/>
              <a:gd name="T4" fmla="*/ 390706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53277" name="AutoShape 46"/>
          <p:cNvCxnSpPr>
            <a:cxnSpLocks noChangeShapeType="1"/>
            <a:stCxn id="53267" idx="2"/>
            <a:endCxn id="53270" idx="1"/>
          </p:cNvCxnSpPr>
          <p:nvPr/>
        </p:nvCxnSpPr>
        <p:spPr bwMode="auto">
          <a:xfrm>
            <a:off x="4537075" y="2779713"/>
            <a:ext cx="1116013" cy="398462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8" name="AutoShape 47"/>
          <p:cNvCxnSpPr>
            <a:cxnSpLocks noChangeShapeType="1"/>
            <a:stCxn id="53270" idx="2"/>
            <a:endCxn id="53271" idx="3"/>
          </p:cNvCxnSpPr>
          <p:nvPr/>
        </p:nvCxnSpPr>
        <p:spPr bwMode="auto">
          <a:xfrm>
            <a:off x="5616575" y="3213100"/>
            <a:ext cx="393700" cy="708025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9" name="AutoShape 48"/>
          <p:cNvCxnSpPr>
            <a:cxnSpLocks noChangeShapeType="1"/>
            <a:stCxn id="53271" idx="2"/>
            <a:endCxn id="53272" idx="2"/>
          </p:cNvCxnSpPr>
          <p:nvPr/>
        </p:nvCxnSpPr>
        <p:spPr bwMode="auto">
          <a:xfrm flipH="1">
            <a:off x="5724525" y="3983038"/>
            <a:ext cx="250825" cy="74295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0" name="AutoShape 49"/>
          <p:cNvCxnSpPr>
            <a:cxnSpLocks noChangeShapeType="1"/>
            <a:stCxn id="53272" idx="2"/>
            <a:endCxn id="53273" idx="1"/>
          </p:cNvCxnSpPr>
          <p:nvPr/>
        </p:nvCxnSpPr>
        <p:spPr bwMode="auto">
          <a:xfrm flipH="1">
            <a:off x="4645025" y="4725988"/>
            <a:ext cx="1079500" cy="64770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1" name="AutoShape 50"/>
          <p:cNvCxnSpPr>
            <a:cxnSpLocks noChangeShapeType="1"/>
            <a:stCxn id="53273" idx="3"/>
            <a:endCxn id="53274" idx="2"/>
          </p:cNvCxnSpPr>
          <p:nvPr/>
        </p:nvCxnSpPr>
        <p:spPr bwMode="auto">
          <a:xfrm flipH="1" flipV="1">
            <a:off x="3205163" y="4867275"/>
            <a:ext cx="1295400" cy="506413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2" name="AutoShape 51"/>
          <p:cNvCxnSpPr>
            <a:cxnSpLocks noChangeShapeType="1"/>
            <a:stCxn id="53274" idx="3"/>
          </p:cNvCxnSpPr>
          <p:nvPr/>
        </p:nvCxnSpPr>
        <p:spPr bwMode="auto">
          <a:xfrm flipH="1" flipV="1">
            <a:off x="2843213" y="3860800"/>
            <a:ext cx="288925" cy="9350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3" name="AutoShape 52"/>
          <p:cNvCxnSpPr>
            <a:cxnSpLocks noChangeShapeType="1"/>
            <a:stCxn id="53275" idx="1"/>
            <a:endCxn id="53276" idx="2"/>
          </p:cNvCxnSpPr>
          <p:nvPr/>
        </p:nvCxnSpPr>
        <p:spPr bwMode="auto">
          <a:xfrm flipV="1">
            <a:off x="2916238" y="2924175"/>
            <a:ext cx="107950" cy="9731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4" name="AutoShape 53"/>
          <p:cNvCxnSpPr>
            <a:cxnSpLocks noChangeShapeType="1"/>
            <a:stCxn id="53276" idx="1"/>
            <a:endCxn id="53268" idx="2"/>
          </p:cNvCxnSpPr>
          <p:nvPr/>
        </p:nvCxnSpPr>
        <p:spPr bwMode="auto">
          <a:xfrm flipV="1">
            <a:off x="3059113" y="2278063"/>
            <a:ext cx="1512887" cy="611187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Arc plein 1"/>
          <p:cNvSpPr/>
          <p:nvPr/>
        </p:nvSpPr>
        <p:spPr bwMode="auto">
          <a:xfrm rot="9265994">
            <a:off x="2811453" y="3273751"/>
            <a:ext cx="3751873" cy="2301472"/>
          </a:xfrm>
          <a:prstGeom prst="blockArc">
            <a:avLst>
              <a:gd name="adj1" fmla="val 10454261"/>
              <a:gd name="adj2" fmla="val 21102561"/>
              <a:gd name="adj3" fmla="val 23929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rapèze 5"/>
          <p:cNvSpPr/>
          <p:nvPr/>
        </p:nvSpPr>
        <p:spPr bwMode="auto">
          <a:xfrm rot="14919562">
            <a:off x="5617296" y="3038190"/>
            <a:ext cx="569998" cy="519817"/>
          </a:xfrm>
          <a:prstGeom prst="trapezoid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Connecteur en arc 6"/>
          <p:cNvCxnSpPr/>
          <p:nvPr/>
        </p:nvCxnSpPr>
        <p:spPr bwMode="auto">
          <a:xfrm flipV="1">
            <a:off x="3276600" y="3141663"/>
            <a:ext cx="2698750" cy="2159002"/>
          </a:xfrm>
          <a:prstGeom prst="curvedConnector3">
            <a:avLst>
              <a:gd name="adj1" fmla="val 90915"/>
            </a:avLst>
          </a:prstGeom>
          <a:solidFill>
            <a:schemeClr val="accent1"/>
          </a:solidFill>
          <a:ln w="5715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AutoShape 28"/>
          <p:cNvCxnSpPr>
            <a:cxnSpLocks noChangeShapeType="1"/>
          </p:cNvCxnSpPr>
          <p:nvPr/>
        </p:nvCxnSpPr>
        <p:spPr bwMode="auto">
          <a:xfrm flipV="1">
            <a:off x="4572000" y="3282950"/>
            <a:ext cx="1588" cy="614363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23"/>
          <p:cNvCxnSpPr>
            <a:cxnSpLocks noChangeShapeType="1"/>
          </p:cNvCxnSpPr>
          <p:nvPr/>
        </p:nvCxnSpPr>
        <p:spPr bwMode="auto">
          <a:xfrm>
            <a:off x="4573588" y="3282950"/>
            <a:ext cx="646112" cy="254000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AutoShape 32"/>
          <p:cNvCxnSpPr>
            <a:cxnSpLocks noChangeShapeType="1"/>
          </p:cNvCxnSpPr>
          <p:nvPr/>
        </p:nvCxnSpPr>
        <p:spPr bwMode="auto">
          <a:xfrm>
            <a:off x="5256213" y="3571875"/>
            <a:ext cx="0" cy="217488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AutoShape 33"/>
          <p:cNvCxnSpPr>
            <a:cxnSpLocks noChangeShapeType="1"/>
          </p:cNvCxnSpPr>
          <p:nvPr/>
        </p:nvCxnSpPr>
        <p:spPr bwMode="auto">
          <a:xfrm flipH="1">
            <a:off x="5184775" y="3862388"/>
            <a:ext cx="71438" cy="501650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AutoShape 34"/>
          <p:cNvCxnSpPr>
            <a:cxnSpLocks noChangeShapeType="1"/>
          </p:cNvCxnSpPr>
          <p:nvPr/>
        </p:nvCxnSpPr>
        <p:spPr bwMode="auto">
          <a:xfrm flipH="1">
            <a:off x="4573588" y="4364038"/>
            <a:ext cx="611187" cy="325437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AutoShape 35"/>
          <p:cNvCxnSpPr>
            <a:cxnSpLocks noChangeShapeType="1"/>
          </p:cNvCxnSpPr>
          <p:nvPr/>
        </p:nvCxnSpPr>
        <p:spPr bwMode="auto">
          <a:xfrm flipH="1" flipV="1">
            <a:off x="3708400" y="4508500"/>
            <a:ext cx="793750" cy="180975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36"/>
          <p:cNvCxnSpPr>
            <a:cxnSpLocks noChangeShapeType="1"/>
          </p:cNvCxnSpPr>
          <p:nvPr/>
        </p:nvCxnSpPr>
        <p:spPr bwMode="auto">
          <a:xfrm flipH="1" flipV="1">
            <a:off x="3600450" y="3933825"/>
            <a:ext cx="179388" cy="539750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37"/>
          <p:cNvCxnSpPr>
            <a:cxnSpLocks noChangeShapeType="1"/>
          </p:cNvCxnSpPr>
          <p:nvPr/>
        </p:nvCxnSpPr>
        <p:spPr bwMode="auto">
          <a:xfrm flipH="1" flipV="1">
            <a:off x="3600450" y="3286125"/>
            <a:ext cx="34925" cy="611188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AutoShape 38"/>
          <p:cNvCxnSpPr>
            <a:cxnSpLocks noChangeShapeType="1"/>
          </p:cNvCxnSpPr>
          <p:nvPr/>
        </p:nvCxnSpPr>
        <p:spPr bwMode="auto">
          <a:xfrm flipV="1">
            <a:off x="3636963" y="2779713"/>
            <a:ext cx="900112" cy="469900"/>
          </a:xfrm>
          <a:prstGeom prst="straightConnector1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Arc plein 2"/>
          <p:cNvSpPr/>
          <p:nvPr/>
        </p:nvSpPr>
        <p:spPr bwMode="auto">
          <a:xfrm rot="8468574">
            <a:off x="2290208" y="3546930"/>
            <a:ext cx="5294126" cy="2546505"/>
          </a:xfrm>
          <a:prstGeom prst="blockArc">
            <a:avLst>
              <a:gd name="adj1" fmla="val 9703642"/>
              <a:gd name="adj2" fmla="val 1099162"/>
              <a:gd name="adj3" fmla="val 12975"/>
            </a:avLst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rapèze 3"/>
          <p:cNvSpPr/>
          <p:nvPr/>
        </p:nvSpPr>
        <p:spPr bwMode="auto">
          <a:xfrm rot="2943639">
            <a:off x="2651921" y="4794696"/>
            <a:ext cx="744754" cy="976064"/>
          </a:xfrm>
          <a:prstGeom prst="trapezoid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noFill/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71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188913"/>
            <a:ext cx="7272338" cy="576262"/>
          </a:xfrm>
        </p:spPr>
        <p:txBody>
          <a:bodyPr/>
          <a:lstStyle/>
          <a:p>
            <a:r>
              <a:rPr lang="fr-FR" sz="4000" dirty="0">
                <a:solidFill>
                  <a:schemeClr val="bg1"/>
                </a:solidFill>
              </a:rPr>
              <a:t>C</a:t>
            </a:r>
            <a:r>
              <a:rPr lang="fr-FR" sz="4000" dirty="0" smtClean="0">
                <a:solidFill>
                  <a:schemeClr val="bg1"/>
                </a:solidFill>
              </a:rPr>
              <a:t>ycle de progrès vers le BET</a:t>
            </a:r>
          </a:p>
        </p:txBody>
      </p:sp>
      <p:graphicFrame>
        <p:nvGraphicFramePr>
          <p:cNvPr id="12697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054221"/>
              </p:ext>
            </p:extLst>
          </p:nvPr>
        </p:nvGraphicFramePr>
        <p:xfrm>
          <a:off x="457200" y="1196975"/>
          <a:ext cx="8223250" cy="5400675"/>
        </p:xfrm>
        <a:graphic>
          <a:graphicData uri="http://schemas.openxmlformats.org/drawingml/2006/table">
            <a:tbl>
              <a:tblPr/>
              <a:tblGrid>
                <a:gridCol w="4111625"/>
                <a:gridCol w="4111625"/>
              </a:tblGrid>
              <a:tr h="26701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8- Faire le bilan du cycle et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préparer le suivant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7-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ex-post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1- Mobiliser/organiser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2- Co-définir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l’objectif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de progrès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(Bien-Etre)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de Tous)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Constituion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0" charset="0"/>
                        </a:rPr>
                        <a:t>1ère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Groupe de     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0" charset="0"/>
                        </a:rPr>
                        <a:t>réunion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Coordi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Nation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66"/>
                        </a:solidFill>
                        <a:effectLst/>
                        <a:latin typeface="F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6- Réaliser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ensemble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5- Co-décider/s’engager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3-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ex-ante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9900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4- Projeter/comparer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468313" y="1196975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V="1">
            <a:off x="468313" y="1160462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3264" name="AutoShape 16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5" name="AutoShape 17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6" name="AutoShape 18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67" name="chair"/>
          <p:cNvSpPr>
            <a:spLocks noEditPoints="1" noChangeArrowheads="1"/>
          </p:cNvSpPr>
          <p:nvPr/>
        </p:nvSpPr>
        <p:spPr bwMode="auto">
          <a:xfrm>
            <a:off x="4500563" y="2708275"/>
            <a:ext cx="73025" cy="71438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706 h 21600"/>
              <a:gd name="T4" fmla="*/ 417334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68" name="chair"/>
          <p:cNvSpPr>
            <a:spLocks noEditPoints="1" noChangeArrowheads="1"/>
          </p:cNvSpPr>
          <p:nvPr/>
        </p:nvSpPr>
        <p:spPr bwMode="auto">
          <a:xfrm>
            <a:off x="4500563" y="2205038"/>
            <a:ext cx="142875" cy="73025"/>
          </a:xfrm>
          <a:custGeom>
            <a:avLst/>
            <a:gdLst>
              <a:gd name="T0" fmla="*/ 3125609 w 21600"/>
              <a:gd name="T1" fmla="*/ 0 h 21600"/>
              <a:gd name="T2" fmla="*/ 6251172 w 21600"/>
              <a:gd name="T3" fmla="*/ 417334 h 21600"/>
              <a:gd name="T4" fmla="*/ 312560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69" name="chair"/>
          <p:cNvSpPr>
            <a:spLocks noEditPoints="1" noChangeArrowheads="1"/>
          </p:cNvSpPr>
          <p:nvPr/>
        </p:nvSpPr>
        <p:spPr bwMode="auto">
          <a:xfrm>
            <a:off x="4572000" y="3860800"/>
            <a:ext cx="71438" cy="71438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706 h 21600"/>
              <a:gd name="T4" fmla="*/ 390706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0" name="chair"/>
          <p:cNvSpPr>
            <a:spLocks noEditPoints="1" noChangeArrowheads="1"/>
          </p:cNvSpPr>
          <p:nvPr/>
        </p:nvSpPr>
        <p:spPr bwMode="auto">
          <a:xfrm>
            <a:off x="5580063" y="3141663"/>
            <a:ext cx="73025" cy="71437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694 h 21600"/>
              <a:gd name="T4" fmla="*/ 417334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1" name="chair"/>
          <p:cNvSpPr>
            <a:spLocks noEditPoints="1" noChangeArrowheads="1"/>
          </p:cNvSpPr>
          <p:nvPr/>
        </p:nvSpPr>
        <p:spPr bwMode="auto">
          <a:xfrm flipH="1">
            <a:off x="5940425" y="3860800"/>
            <a:ext cx="69850" cy="122238"/>
          </a:xfrm>
          <a:custGeom>
            <a:avLst/>
            <a:gdLst>
              <a:gd name="T0" fmla="*/ 365225 w 21600"/>
              <a:gd name="T1" fmla="*/ 0 h 21600"/>
              <a:gd name="T2" fmla="*/ 730453 w 21600"/>
              <a:gd name="T3" fmla="*/ 1957410 h 21600"/>
              <a:gd name="T4" fmla="*/ 365225 w 21600"/>
              <a:gd name="T5" fmla="*/ 3914813 h 21600"/>
              <a:gd name="T6" fmla="*/ 0 w 21600"/>
              <a:gd name="T7" fmla="*/ 195741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2" name="chair"/>
          <p:cNvSpPr>
            <a:spLocks noEditPoints="1" noChangeArrowheads="1"/>
          </p:cNvSpPr>
          <p:nvPr/>
        </p:nvSpPr>
        <p:spPr bwMode="auto">
          <a:xfrm>
            <a:off x="5651500" y="4652963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3" name="chair"/>
          <p:cNvSpPr>
            <a:spLocks noEditPoints="1" noChangeArrowheads="1"/>
          </p:cNvSpPr>
          <p:nvPr/>
        </p:nvSpPr>
        <p:spPr bwMode="auto">
          <a:xfrm>
            <a:off x="4500563" y="5300663"/>
            <a:ext cx="144462" cy="144462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230899 h 21600"/>
              <a:gd name="T4" fmla="*/ 3230899 w 21600"/>
              <a:gd name="T5" fmla="*/ 6461799 h 21600"/>
              <a:gd name="T6" fmla="*/ 0 w 21600"/>
              <a:gd name="T7" fmla="*/ 32308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4" name="chair"/>
          <p:cNvSpPr>
            <a:spLocks noEditPoints="1" noChangeArrowheads="1"/>
          </p:cNvSpPr>
          <p:nvPr/>
        </p:nvSpPr>
        <p:spPr bwMode="auto">
          <a:xfrm>
            <a:off x="3132138" y="4724400"/>
            <a:ext cx="144462" cy="142875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125609 h 21600"/>
              <a:gd name="T4" fmla="*/ 3230899 w 21600"/>
              <a:gd name="T5" fmla="*/ 6251172 h 21600"/>
              <a:gd name="T6" fmla="*/ 0 w 21600"/>
              <a:gd name="T7" fmla="*/ 312560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5" name="chair"/>
          <p:cNvSpPr>
            <a:spLocks noEditPoints="1" noChangeArrowheads="1"/>
          </p:cNvSpPr>
          <p:nvPr/>
        </p:nvSpPr>
        <p:spPr bwMode="auto">
          <a:xfrm flipV="1">
            <a:off x="2771775" y="3860800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6" name="chair"/>
          <p:cNvSpPr>
            <a:spLocks noEditPoints="1" noChangeArrowheads="1"/>
          </p:cNvSpPr>
          <p:nvPr/>
        </p:nvSpPr>
        <p:spPr bwMode="auto">
          <a:xfrm>
            <a:off x="2987675" y="2852738"/>
            <a:ext cx="71438" cy="71437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694 h 21600"/>
              <a:gd name="T4" fmla="*/ 390706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53277" name="AutoShape 46"/>
          <p:cNvCxnSpPr>
            <a:cxnSpLocks noChangeShapeType="1"/>
            <a:stCxn id="53267" idx="2"/>
            <a:endCxn id="53270" idx="1"/>
          </p:cNvCxnSpPr>
          <p:nvPr/>
        </p:nvCxnSpPr>
        <p:spPr bwMode="auto">
          <a:xfrm>
            <a:off x="4537075" y="2779713"/>
            <a:ext cx="1116013" cy="398462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8" name="AutoShape 47"/>
          <p:cNvCxnSpPr>
            <a:cxnSpLocks noChangeShapeType="1"/>
            <a:stCxn id="53270" idx="2"/>
            <a:endCxn id="53271" idx="3"/>
          </p:cNvCxnSpPr>
          <p:nvPr/>
        </p:nvCxnSpPr>
        <p:spPr bwMode="auto">
          <a:xfrm>
            <a:off x="5616575" y="3213100"/>
            <a:ext cx="393700" cy="708025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9" name="AutoShape 48"/>
          <p:cNvCxnSpPr>
            <a:cxnSpLocks noChangeShapeType="1"/>
            <a:stCxn id="53271" idx="2"/>
            <a:endCxn id="53272" idx="2"/>
          </p:cNvCxnSpPr>
          <p:nvPr/>
        </p:nvCxnSpPr>
        <p:spPr bwMode="auto">
          <a:xfrm flipH="1">
            <a:off x="5724525" y="3983038"/>
            <a:ext cx="250825" cy="74295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0" name="AutoShape 49"/>
          <p:cNvCxnSpPr>
            <a:cxnSpLocks noChangeShapeType="1"/>
            <a:stCxn id="53272" idx="2"/>
            <a:endCxn id="53273" idx="1"/>
          </p:cNvCxnSpPr>
          <p:nvPr/>
        </p:nvCxnSpPr>
        <p:spPr bwMode="auto">
          <a:xfrm flipH="1">
            <a:off x="4645025" y="4725988"/>
            <a:ext cx="1079500" cy="64770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1" name="AutoShape 50"/>
          <p:cNvCxnSpPr>
            <a:cxnSpLocks noChangeShapeType="1"/>
            <a:stCxn id="53273" idx="3"/>
            <a:endCxn id="53274" idx="2"/>
          </p:cNvCxnSpPr>
          <p:nvPr/>
        </p:nvCxnSpPr>
        <p:spPr bwMode="auto">
          <a:xfrm flipH="1" flipV="1">
            <a:off x="3205163" y="4867275"/>
            <a:ext cx="1295400" cy="506413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2" name="AutoShape 51"/>
          <p:cNvCxnSpPr>
            <a:cxnSpLocks noChangeShapeType="1"/>
            <a:stCxn id="53274" idx="3"/>
          </p:cNvCxnSpPr>
          <p:nvPr/>
        </p:nvCxnSpPr>
        <p:spPr bwMode="auto">
          <a:xfrm flipH="1" flipV="1">
            <a:off x="2843213" y="3860800"/>
            <a:ext cx="288925" cy="9350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3" name="AutoShape 52"/>
          <p:cNvCxnSpPr>
            <a:cxnSpLocks noChangeShapeType="1"/>
            <a:stCxn id="53275" idx="1"/>
            <a:endCxn id="53276" idx="2"/>
          </p:cNvCxnSpPr>
          <p:nvPr/>
        </p:nvCxnSpPr>
        <p:spPr bwMode="auto">
          <a:xfrm flipV="1">
            <a:off x="2916238" y="2924175"/>
            <a:ext cx="107950" cy="9731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4" name="AutoShape 53"/>
          <p:cNvCxnSpPr>
            <a:cxnSpLocks noChangeShapeType="1"/>
            <a:stCxn id="53276" idx="1"/>
            <a:endCxn id="53268" idx="2"/>
          </p:cNvCxnSpPr>
          <p:nvPr/>
        </p:nvCxnSpPr>
        <p:spPr bwMode="auto">
          <a:xfrm flipV="1">
            <a:off x="3059113" y="2278063"/>
            <a:ext cx="1512887" cy="611187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rapèze 5"/>
          <p:cNvSpPr/>
          <p:nvPr/>
        </p:nvSpPr>
        <p:spPr bwMode="auto">
          <a:xfrm rot="14919562">
            <a:off x="5617296" y="3038190"/>
            <a:ext cx="569998" cy="519817"/>
          </a:xfrm>
          <a:prstGeom prst="trapezoid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47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7" y="188913"/>
            <a:ext cx="7052345" cy="576262"/>
          </a:xfrm>
        </p:spPr>
        <p:txBody>
          <a:bodyPr/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Premiers défis pour la 2</a:t>
            </a:r>
            <a:r>
              <a:rPr lang="fr-FR" sz="3200" b="1" baseline="30000" dirty="0" smtClean="0">
                <a:solidFill>
                  <a:schemeClr val="bg1"/>
                </a:solidFill>
              </a:rPr>
              <a:t>ème</a:t>
            </a:r>
            <a:r>
              <a:rPr lang="fr-FR" sz="3200" b="1" dirty="0" smtClean="0">
                <a:solidFill>
                  <a:schemeClr val="bg1"/>
                </a:solidFill>
              </a:rPr>
              <a:t> réunion </a:t>
            </a:r>
            <a:endParaRPr lang="fr-FR" sz="3200" dirty="0" smtClean="0">
              <a:solidFill>
                <a:schemeClr val="bg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504" y="1052513"/>
            <a:ext cx="9036496" cy="5073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dirty="0" smtClean="0"/>
              <a:t>La 2</a:t>
            </a:r>
            <a:r>
              <a:rPr lang="fr-FR" sz="2800" baseline="30000" dirty="0" smtClean="0"/>
              <a:t>ème</a:t>
            </a:r>
            <a:r>
              <a:rPr lang="fr-FR" sz="2800" dirty="0" smtClean="0"/>
              <a:t> réunion est avant tout une réunion  de restitution et validation de la vision partagée du bien-être de tous avec une 4</a:t>
            </a:r>
            <a:r>
              <a:rPr lang="fr-FR" sz="2800" baseline="30000" dirty="0" smtClean="0"/>
              <a:t>ème</a:t>
            </a:r>
            <a:r>
              <a:rPr lang="fr-FR" sz="2800" dirty="0" smtClean="0"/>
              <a:t> question concernant les générations futures.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2800" dirty="0" smtClean="0"/>
              <a:t>Elle joue également un rôle crucial pour </a:t>
            </a:r>
          </a:p>
          <a:p>
            <a:pPr>
              <a:lnSpc>
                <a:spcPct val="90000"/>
              </a:lnSpc>
            </a:pPr>
            <a:r>
              <a:rPr lang="fr-FR" sz="2800" dirty="0" smtClean="0"/>
              <a:t>Maintenir la mobilisation créée</a:t>
            </a:r>
          </a:p>
          <a:p>
            <a:pPr>
              <a:lnSpc>
                <a:spcPct val="90000"/>
              </a:lnSpc>
            </a:pPr>
            <a:endParaRPr lang="fr-FR" sz="2800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fr-FR" sz="2800" dirty="0" smtClean="0"/>
              <a:t>Elargir la participation</a:t>
            </a:r>
          </a:p>
          <a:p>
            <a:pPr marL="0" indent="0">
              <a:lnSpc>
                <a:spcPct val="90000"/>
              </a:lnSpc>
              <a:buNone/>
            </a:pPr>
            <a:endParaRPr lang="fr-FR" sz="28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4324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7" y="188913"/>
            <a:ext cx="7052345" cy="576262"/>
          </a:xfrm>
        </p:spPr>
        <p:txBody>
          <a:bodyPr/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Solutions proposées </a:t>
            </a:r>
            <a:endParaRPr lang="fr-FR" sz="3200" dirty="0" smtClean="0">
              <a:solidFill>
                <a:schemeClr val="bg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504" y="1052513"/>
            <a:ext cx="9036496" cy="5073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0000"/>
              </a:lnSpc>
              <a:buNone/>
            </a:pPr>
            <a:endParaRPr lang="fr-FR" sz="2800" dirty="0" smtClean="0">
              <a:solidFill>
                <a:srgbClr val="2922CC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fr-FR" sz="2800" dirty="0">
              <a:solidFill>
                <a:srgbClr val="2922CC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FR" sz="2800" dirty="0" smtClean="0">
                <a:solidFill>
                  <a:srgbClr val="2922CC"/>
                </a:solidFill>
              </a:rPr>
              <a:t>Face à ces défis les territoires de coresponsabilité ont développé des solutions:</a:t>
            </a:r>
          </a:p>
          <a:p>
            <a:pPr eaLnBrk="1" hangingPunct="1"/>
            <a:r>
              <a:rPr lang="fr-FR" sz="2800" dirty="0" smtClean="0"/>
              <a:t>Maintenir la mobilisation créée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2800" dirty="0" smtClean="0">
                <a:solidFill>
                  <a:srgbClr val="2922CC"/>
                </a:solidFill>
                <a:sym typeface="Wingdings" pitchFamily="2" charset="2"/>
              </a:rPr>
              <a:t> solution proposée:</a:t>
            </a:r>
            <a:r>
              <a:rPr lang="fr-FR" sz="2800" dirty="0" smtClean="0">
                <a:solidFill>
                  <a:srgbClr val="2922CC"/>
                </a:solidFill>
              </a:rPr>
              <a:t> passer directement à l’action</a:t>
            </a:r>
          </a:p>
          <a:p>
            <a:pPr eaLnBrk="1" hangingPunct="1"/>
            <a:r>
              <a:rPr lang="fr-FR" sz="2800" dirty="0" smtClean="0"/>
              <a:t>Elargir la participation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2800" dirty="0" smtClean="0">
                <a:solidFill>
                  <a:srgbClr val="2922CC"/>
                </a:solidFill>
                <a:sym typeface="Wingdings" pitchFamily="2" charset="2"/>
              </a:rPr>
              <a:t> solution proposée: multiplier les groupes homogènes</a:t>
            </a:r>
            <a:endParaRPr lang="fr-FR" sz="2800" dirty="0" smtClean="0">
              <a:solidFill>
                <a:srgbClr val="2922CC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fr-FR" sz="28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132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188913"/>
            <a:ext cx="7272338" cy="576262"/>
          </a:xfrm>
        </p:spPr>
        <p:txBody>
          <a:bodyPr/>
          <a:lstStyle/>
          <a:p>
            <a:r>
              <a:rPr lang="fr-FR" sz="3200" dirty="0" smtClean="0">
                <a:solidFill>
                  <a:schemeClr val="bg1"/>
                </a:solidFill>
              </a:rPr>
              <a:t>Représentation dans le cycle de progrès</a:t>
            </a:r>
          </a:p>
        </p:txBody>
      </p:sp>
      <p:graphicFrame>
        <p:nvGraphicFramePr>
          <p:cNvPr id="12697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40006"/>
              </p:ext>
            </p:extLst>
          </p:nvPr>
        </p:nvGraphicFramePr>
        <p:xfrm>
          <a:off x="457200" y="1196975"/>
          <a:ext cx="8223250" cy="5400675"/>
        </p:xfrm>
        <a:graphic>
          <a:graphicData uri="http://schemas.openxmlformats.org/drawingml/2006/table">
            <a:tbl>
              <a:tblPr/>
              <a:tblGrid>
                <a:gridCol w="4111625"/>
                <a:gridCol w="4111625"/>
              </a:tblGrid>
              <a:tr h="26701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8- Faire le bilan du cycle et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préparer le suivant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7-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ex-post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1- Mobiliser/organiser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2- Co-définir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l’objectif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de progrès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(Bien-Etre)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de Tous)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Constituion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0" charset="0"/>
                        </a:rPr>
                        <a:t>1ère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Groupe de     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0" charset="0"/>
                        </a:rPr>
                        <a:t>réunion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Coordi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Nation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66"/>
                        </a:solidFill>
                        <a:effectLst/>
                        <a:latin typeface="F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6- Réaliser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ensemble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5- Co-décider/s’engager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3-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F0" charset="0"/>
                        </a:rPr>
                        <a:t> 2ème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ex-ante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9900"/>
                          </a:solidFill>
                          <a:effectLst/>
                          <a:latin typeface="F0" charset="0"/>
                        </a:rPr>
                        <a:t> Réunion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4- Projeter/comparer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468313" y="1196975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V="1">
            <a:off x="468313" y="1160462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3264" name="AutoShape 16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5" name="AutoShape 17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6" name="AutoShape 18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67" name="chair"/>
          <p:cNvSpPr>
            <a:spLocks noEditPoints="1" noChangeArrowheads="1"/>
          </p:cNvSpPr>
          <p:nvPr/>
        </p:nvSpPr>
        <p:spPr bwMode="auto">
          <a:xfrm>
            <a:off x="4500563" y="2708275"/>
            <a:ext cx="73025" cy="71438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706 h 21600"/>
              <a:gd name="T4" fmla="*/ 417334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68" name="chair"/>
          <p:cNvSpPr>
            <a:spLocks noEditPoints="1" noChangeArrowheads="1"/>
          </p:cNvSpPr>
          <p:nvPr/>
        </p:nvSpPr>
        <p:spPr bwMode="auto">
          <a:xfrm>
            <a:off x="4500563" y="2205038"/>
            <a:ext cx="142875" cy="73025"/>
          </a:xfrm>
          <a:custGeom>
            <a:avLst/>
            <a:gdLst>
              <a:gd name="T0" fmla="*/ 3125609 w 21600"/>
              <a:gd name="T1" fmla="*/ 0 h 21600"/>
              <a:gd name="T2" fmla="*/ 6251172 w 21600"/>
              <a:gd name="T3" fmla="*/ 417334 h 21600"/>
              <a:gd name="T4" fmla="*/ 312560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69" name="chair"/>
          <p:cNvSpPr>
            <a:spLocks noEditPoints="1" noChangeArrowheads="1"/>
          </p:cNvSpPr>
          <p:nvPr/>
        </p:nvSpPr>
        <p:spPr bwMode="auto">
          <a:xfrm>
            <a:off x="4572000" y="3860800"/>
            <a:ext cx="71438" cy="71438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706 h 21600"/>
              <a:gd name="T4" fmla="*/ 390706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0" name="chair"/>
          <p:cNvSpPr>
            <a:spLocks noEditPoints="1" noChangeArrowheads="1"/>
          </p:cNvSpPr>
          <p:nvPr/>
        </p:nvSpPr>
        <p:spPr bwMode="auto">
          <a:xfrm>
            <a:off x="5580063" y="3141663"/>
            <a:ext cx="73025" cy="71437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694 h 21600"/>
              <a:gd name="T4" fmla="*/ 417334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1" name="chair"/>
          <p:cNvSpPr>
            <a:spLocks noEditPoints="1" noChangeArrowheads="1"/>
          </p:cNvSpPr>
          <p:nvPr/>
        </p:nvSpPr>
        <p:spPr bwMode="auto">
          <a:xfrm flipH="1">
            <a:off x="5940425" y="3860800"/>
            <a:ext cx="69850" cy="122238"/>
          </a:xfrm>
          <a:custGeom>
            <a:avLst/>
            <a:gdLst>
              <a:gd name="T0" fmla="*/ 365225 w 21600"/>
              <a:gd name="T1" fmla="*/ 0 h 21600"/>
              <a:gd name="T2" fmla="*/ 730453 w 21600"/>
              <a:gd name="T3" fmla="*/ 1957410 h 21600"/>
              <a:gd name="T4" fmla="*/ 365225 w 21600"/>
              <a:gd name="T5" fmla="*/ 3914813 h 21600"/>
              <a:gd name="T6" fmla="*/ 0 w 21600"/>
              <a:gd name="T7" fmla="*/ 195741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2" name="chair"/>
          <p:cNvSpPr>
            <a:spLocks noEditPoints="1" noChangeArrowheads="1"/>
          </p:cNvSpPr>
          <p:nvPr/>
        </p:nvSpPr>
        <p:spPr bwMode="auto">
          <a:xfrm>
            <a:off x="5651500" y="4652963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3" name="chair"/>
          <p:cNvSpPr>
            <a:spLocks noEditPoints="1" noChangeArrowheads="1"/>
          </p:cNvSpPr>
          <p:nvPr/>
        </p:nvSpPr>
        <p:spPr bwMode="auto">
          <a:xfrm>
            <a:off x="4500563" y="5300663"/>
            <a:ext cx="144462" cy="144462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230899 h 21600"/>
              <a:gd name="T4" fmla="*/ 3230899 w 21600"/>
              <a:gd name="T5" fmla="*/ 6461799 h 21600"/>
              <a:gd name="T6" fmla="*/ 0 w 21600"/>
              <a:gd name="T7" fmla="*/ 32308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4" name="chair"/>
          <p:cNvSpPr>
            <a:spLocks noEditPoints="1" noChangeArrowheads="1"/>
          </p:cNvSpPr>
          <p:nvPr/>
        </p:nvSpPr>
        <p:spPr bwMode="auto">
          <a:xfrm>
            <a:off x="3132138" y="4724400"/>
            <a:ext cx="144462" cy="142875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125609 h 21600"/>
              <a:gd name="T4" fmla="*/ 3230899 w 21600"/>
              <a:gd name="T5" fmla="*/ 6251172 h 21600"/>
              <a:gd name="T6" fmla="*/ 0 w 21600"/>
              <a:gd name="T7" fmla="*/ 312560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5" name="chair"/>
          <p:cNvSpPr>
            <a:spLocks noEditPoints="1" noChangeArrowheads="1"/>
          </p:cNvSpPr>
          <p:nvPr/>
        </p:nvSpPr>
        <p:spPr bwMode="auto">
          <a:xfrm flipV="1">
            <a:off x="2771775" y="3860800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6" name="chair"/>
          <p:cNvSpPr>
            <a:spLocks noEditPoints="1" noChangeArrowheads="1"/>
          </p:cNvSpPr>
          <p:nvPr/>
        </p:nvSpPr>
        <p:spPr bwMode="auto">
          <a:xfrm>
            <a:off x="2987675" y="2852738"/>
            <a:ext cx="71438" cy="71437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694 h 21600"/>
              <a:gd name="T4" fmla="*/ 390706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53277" name="AutoShape 46"/>
          <p:cNvCxnSpPr>
            <a:cxnSpLocks noChangeShapeType="1"/>
            <a:stCxn id="53267" idx="2"/>
            <a:endCxn id="53270" idx="1"/>
          </p:cNvCxnSpPr>
          <p:nvPr/>
        </p:nvCxnSpPr>
        <p:spPr bwMode="auto">
          <a:xfrm>
            <a:off x="4537075" y="2779713"/>
            <a:ext cx="1116013" cy="398462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8" name="AutoShape 47"/>
          <p:cNvCxnSpPr>
            <a:cxnSpLocks noChangeShapeType="1"/>
            <a:stCxn id="53270" idx="2"/>
            <a:endCxn id="53271" idx="3"/>
          </p:cNvCxnSpPr>
          <p:nvPr/>
        </p:nvCxnSpPr>
        <p:spPr bwMode="auto">
          <a:xfrm>
            <a:off x="5616575" y="3213100"/>
            <a:ext cx="393700" cy="708025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9" name="AutoShape 48"/>
          <p:cNvCxnSpPr>
            <a:cxnSpLocks noChangeShapeType="1"/>
            <a:stCxn id="53271" idx="2"/>
            <a:endCxn id="53272" idx="2"/>
          </p:cNvCxnSpPr>
          <p:nvPr/>
        </p:nvCxnSpPr>
        <p:spPr bwMode="auto">
          <a:xfrm flipH="1">
            <a:off x="5724525" y="3983038"/>
            <a:ext cx="250825" cy="74295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0" name="AutoShape 49"/>
          <p:cNvCxnSpPr>
            <a:cxnSpLocks noChangeShapeType="1"/>
            <a:stCxn id="53272" idx="2"/>
            <a:endCxn id="53273" idx="1"/>
          </p:cNvCxnSpPr>
          <p:nvPr/>
        </p:nvCxnSpPr>
        <p:spPr bwMode="auto">
          <a:xfrm flipH="1">
            <a:off x="4645025" y="4725988"/>
            <a:ext cx="1079500" cy="64770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1" name="AutoShape 50"/>
          <p:cNvCxnSpPr>
            <a:cxnSpLocks noChangeShapeType="1"/>
            <a:stCxn id="53273" idx="3"/>
            <a:endCxn id="53274" idx="2"/>
          </p:cNvCxnSpPr>
          <p:nvPr/>
        </p:nvCxnSpPr>
        <p:spPr bwMode="auto">
          <a:xfrm flipH="1" flipV="1">
            <a:off x="3205163" y="4867275"/>
            <a:ext cx="1295400" cy="506413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2" name="AutoShape 51"/>
          <p:cNvCxnSpPr>
            <a:cxnSpLocks noChangeShapeType="1"/>
            <a:stCxn id="53274" idx="3"/>
          </p:cNvCxnSpPr>
          <p:nvPr/>
        </p:nvCxnSpPr>
        <p:spPr bwMode="auto">
          <a:xfrm flipH="1" flipV="1">
            <a:off x="2843213" y="3860800"/>
            <a:ext cx="288925" cy="9350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3" name="AutoShape 52"/>
          <p:cNvCxnSpPr>
            <a:cxnSpLocks noChangeShapeType="1"/>
            <a:stCxn id="53275" idx="1"/>
            <a:endCxn id="53276" idx="2"/>
          </p:cNvCxnSpPr>
          <p:nvPr/>
        </p:nvCxnSpPr>
        <p:spPr bwMode="auto">
          <a:xfrm flipV="1">
            <a:off x="2916238" y="2924175"/>
            <a:ext cx="107950" cy="9731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4" name="AutoShape 53"/>
          <p:cNvCxnSpPr>
            <a:cxnSpLocks noChangeShapeType="1"/>
            <a:stCxn id="53276" idx="1"/>
            <a:endCxn id="53268" idx="2"/>
          </p:cNvCxnSpPr>
          <p:nvPr/>
        </p:nvCxnSpPr>
        <p:spPr bwMode="auto">
          <a:xfrm flipV="1">
            <a:off x="3059113" y="2278063"/>
            <a:ext cx="1512887" cy="611187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Arc plein 1"/>
          <p:cNvSpPr/>
          <p:nvPr/>
        </p:nvSpPr>
        <p:spPr bwMode="auto">
          <a:xfrm rot="9265994">
            <a:off x="2811453" y="3273751"/>
            <a:ext cx="3751873" cy="2301472"/>
          </a:xfrm>
          <a:prstGeom prst="blockArc">
            <a:avLst>
              <a:gd name="adj1" fmla="val 10454261"/>
              <a:gd name="adj2" fmla="val 21102561"/>
              <a:gd name="adj3" fmla="val 23929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rapèze 5"/>
          <p:cNvSpPr/>
          <p:nvPr/>
        </p:nvSpPr>
        <p:spPr bwMode="auto">
          <a:xfrm rot="14919562">
            <a:off x="5617296" y="3038190"/>
            <a:ext cx="569998" cy="519817"/>
          </a:xfrm>
          <a:prstGeom prst="trapezoid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89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188913"/>
            <a:ext cx="7272338" cy="576262"/>
          </a:xfrm>
        </p:spPr>
        <p:txBody>
          <a:bodyPr/>
          <a:lstStyle/>
          <a:p>
            <a:r>
              <a:rPr lang="fr-FR" sz="3200" dirty="0" smtClean="0">
                <a:solidFill>
                  <a:schemeClr val="bg1"/>
                </a:solidFill>
              </a:rPr>
              <a:t>Représentation dans le cycle de progrès</a:t>
            </a:r>
          </a:p>
        </p:txBody>
      </p:sp>
      <p:graphicFrame>
        <p:nvGraphicFramePr>
          <p:cNvPr id="12697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669885"/>
              </p:ext>
            </p:extLst>
          </p:nvPr>
        </p:nvGraphicFramePr>
        <p:xfrm>
          <a:off x="457200" y="1196975"/>
          <a:ext cx="8223250" cy="5400675"/>
        </p:xfrm>
        <a:graphic>
          <a:graphicData uri="http://schemas.openxmlformats.org/drawingml/2006/table">
            <a:tbl>
              <a:tblPr/>
              <a:tblGrid>
                <a:gridCol w="4111625"/>
                <a:gridCol w="4111625"/>
              </a:tblGrid>
              <a:tr h="26701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8- Faire le bilan du cycle et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préparer le suivant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7-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ex-post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1- Mobiliser/organiser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2- Co-définir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l’objectif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de progrès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(Bien-Etre)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de Tous)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Constituion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0" charset="0"/>
                        </a:rPr>
                        <a:t>1ère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Groupe de     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F0" charset="0"/>
                        </a:rPr>
                        <a:t>réunion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Coordi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Nation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66"/>
                        </a:solidFill>
                        <a:effectLst/>
                        <a:latin typeface="F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6- Réaliser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ensemble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5- Co-décider/s’engager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3-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F0" charset="0"/>
                        </a:rPr>
                        <a:t> 2ème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ex-ante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</a:t>
                      </a: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9900"/>
                          </a:solidFill>
                          <a:effectLst/>
                          <a:latin typeface="F0" charset="0"/>
                        </a:rPr>
                        <a:t> Réunion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4- Projeter/comparer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468313" y="1196975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V="1">
            <a:off x="468313" y="1160462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3264" name="AutoShape 16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5" name="AutoShape 17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6" name="AutoShape 18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>
            <a:off x="8675688" y="1160462"/>
            <a:ext cx="12700" cy="12700"/>
          </a:xfrm>
          <a:prstGeom prst="curvedConnector3">
            <a:avLst>
              <a:gd name="adj1" fmla="val 443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67" name="chair"/>
          <p:cNvSpPr>
            <a:spLocks noEditPoints="1" noChangeArrowheads="1"/>
          </p:cNvSpPr>
          <p:nvPr/>
        </p:nvSpPr>
        <p:spPr bwMode="auto">
          <a:xfrm>
            <a:off x="4500563" y="2708275"/>
            <a:ext cx="73025" cy="71438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706 h 21600"/>
              <a:gd name="T4" fmla="*/ 417334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68" name="chair"/>
          <p:cNvSpPr>
            <a:spLocks noEditPoints="1" noChangeArrowheads="1"/>
          </p:cNvSpPr>
          <p:nvPr/>
        </p:nvSpPr>
        <p:spPr bwMode="auto">
          <a:xfrm>
            <a:off x="4500563" y="2205038"/>
            <a:ext cx="142875" cy="73025"/>
          </a:xfrm>
          <a:custGeom>
            <a:avLst/>
            <a:gdLst>
              <a:gd name="T0" fmla="*/ 3125609 w 21600"/>
              <a:gd name="T1" fmla="*/ 0 h 21600"/>
              <a:gd name="T2" fmla="*/ 6251172 w 21600"/>
              <a:gd name="T3" fmla="*/ 417334 h 21600"/>
              <a:gd name="T4" fmla="*/ 312560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69" name="chair"/>
          <p:cNvSpPr>
            <a:spLocks noEditPoints="1" noChangeArrowheads="1"/>
          </p:cNvSpPr>
          <p:nvPr/>
        </p:nvSpPr>
        <p:spPr bwMode="auto">
          <a:xfrm>
            <a:off x="4572000" y="3860800"/>
            <a:ext cx="71438" cy="71438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706 h 21600"/>
              <a:gd name="T4" fmla="*/ 390706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0" name="chair"/>
          <p:cNvSpPr>
            <a:spLocks noEditPoints="1" noChangeArrowheads="1"/>
          </p:cNvSpPr>
          <p:nvPr/>
        </p:nvSpPr>
        <p:spPr bwMode="auto">
          <a:xfrm>
            <a:off x="5580063" y="3141663"/>
            <a:ext cx="73025" cy="71437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694 h 21600"/>
              <a:gd name="T4" fmla="*/ 417334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1" name="chair"/>
          <p:cNvSpPr>
            <a:spLocks noEditPoints="1" noChangeArrowheads="1"/>
          </p:cNvSpPr>
          <p:nvPr/>
        </p:nvSpPr>
        <p:spPr bwMode="auto">
          <a:xfrm flipH="1">
            <a:off x="5940425" y="3860800"/>
            <a:ext cx="69850" cy="122238"/>
          </a:xfrm>
          <a:custGeom>
            <a:avLst/>
            <a:gdLst>
              <a:gd name="T0" fmla="*/ 365225 w 21600"/>
              <a:gd name="T1" fmla="*/ 0 h 21600"/>
              <a:gd name="T2" fmla="*/ 730453 w 21600"/>
              <a:gd name="T3" fmla="*/ 1957410 h 21600"/>
              <a:gd name="T4" fmla="*/ 365225 w 21600"/>
              <a:gd name="T5" fmla="*/ 3914813 h 21600"/>
              <a:gd name="T6" fmla="*/ 0 w 21600"/>
              <a:gd name="T7" fmla="*/ 195741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2" name="chair"/>
          <p:cNvSpPr>
            <a:spLocks noEditPoints="1" noChangeArrowheads="1"/>
          </p:cNvSpPr>
          <p:nvPr/>
        </p:nvSpPr>
        <p:spPr bwMode="auto">
          <a:xfrm>
            <a:off x="5651500" y="4652963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3" name="chair"/>
          <p:cNvSpPr>
            <a:spLocks noEditPoints="1" noChangeArrowheads="1"/>
          </p:cNvSpPr>
          <p:nvPr/>
        </p:nvSpPr>
        <p:spPr bwMode="auto">
          <a:xfrm>
            <a:off x="4500563" y="5300663"/>
            <a:ext cx="144462" cy="144462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230899 h 21600"/>
              <a:gd name="T4" fmla="*/ 3230899 w 21600"/>
              <a:gd name="T5" fmla="*/ 6461799 h 21600"/>
              <a:gd name="T6" fmla="*/ 0 w 21600"/>
              <a:gd name="T7" fmla="*/ 32308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4" name="chair"/>
          <p:cNvSpPr>
            <a:spLocks noEditPoints="1" noChangeArrowheads="1"/>
          </p:cNvSpPr>
          <p:nvPr/>
        </p:nvSpPr>
        <p:spPr bwMode="auto">
          <a:xfrm>
            <a:off x="3132138" y="4724400"/>
            <a:ext cx="144462" cy="142875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125609 h 21600"/>
              <a:gd name="T4" fmla="*/ 3230899 w 21600"/>
              <a:gd name="T5" fmla="*/ 6251172 h 21600"/>
              <a:gd name="T6" fmla="*/ 0 w 21600"/>
              <a:gd name="T7" fmla="*/ 312560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5" name="chair"/>
          <p:cNvSpPr>
            <a:spLocks noEditPoints="1" noChangeArrowheads="1"/>
          </p:cNvSpPr>
          <p:nvPr/>
        </p:nvSpPr>
        <p:spPr bwMode="auto">
          <a:xfrm flipV="1">
            <a:off x="2771775" y="3860800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6" name="chair"/>
          <p:cNvSpPr>
            <a:spLocks noEditPoints="1" noChangeArrowheads="1"/>
          </p:cNvSpPr>
          <p:nvPr/>
        </p:nvSpPr>
        <p:spPr bwMode="auto">
          <a:xfrm>
            <a:off x="2987675" y="2852738"/>
            <a:ext cx="71438" cy="71437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694 h 21600"/>
              <a:gd name="T4" fmla="*/ 390706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53277" name="AutoShape 46"/>
          <p:cNvCxnSpPr>
            <a:cxnSpLocks noChangeShapeType="1"/>
            <a:stCxn id="53267" idx="2"/>
            <a:endCxn id="53270" idx="1"/>
          </p:cNvCxnSpPr>
          <p:nvPr/>
        </p:nvCxnSpPr>
        <p:spPr bwMode="auto">
          <a:xfrm>
            <a:off x="4537075" y="2779713"/>
            <a:ext cx="1116013" cy="398462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8" name="AutoShape 47"/>
          <p:cNvCxnSpPr>
            <a:cxnSpLocks noChangeShapeType="1"/>
            <a:stCxn id="53270" idx="2"/>
            <a:endCxn id="53271" idx="3"/>
          </p:cNvCxnSpPr>
          <p:nvPr/>
        </p:nvCxnSpPr>
        <p:spPr bwMode="auto">
          <a:xfrm>
            <a:off x="5616575" y="3213100"/>
            <a:ext cx="393700" cy="708025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9" name="AutoShape 48"/>
          <p:cNvCxnSpPr>
            <a:cxnSpLocks noChangeShapeType="1"/>
            <a:stCxn id="53271" idx="2"/>
            <a:endCxn id="53272" idx="2"/>
          </p:cNvCxnSpPr>
          <p:nvPr/>
        </p:nvCxnSpPr>
        <p:spPr bwMode="auto">
          <a:xfrm flipH="1">
            <a:off x="5724525" y="3983038"/>
            <a:ext cx="250825" cy="74295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0" name="AutoShape 49"/>
          <p:cNvCxnSpPr>
            <a:cxnSpLocks noChangeShapeType="1"/>
            <a:stCxn id="53272" idx="2"/>
            <a:endCxn id="53273" idx="1"/>
          </p:cNvCxnSpPr>
          <p:nvPr/>
        </p:nvCxnSpPr>
        <p:spPr bwMode="auto">
          <a:xfrm flipH="1">
            <a:off x="4645025" y="4725988"/>
            <a:ext cx="1079500" cy="64770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1" name="AutoShape 50"/>
          <p:cNvCxnSpPr>
            <a:cxnSpLocks noChangeShapeType="1"/>
            <a:stCxn id="53273" idx="3"/>
            <a:endCxn id="53274" idx="2"/>
          </p:cNvCxnSpPr>
          <p:nvPr/>
        </p:nvCxnSpPr>
        <p:spPr bwMode="auto">
          <a:xfrm flipH="1" flipV="1">
            <a:off x="3205163" y="4867275"/>
            <a:ext cx="1295400" cy="506413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2" name="AutoShape 51"/>
          <p:cNvCxnSpPr>
            <a:cxnSpLocks noChangeShapeType="1"/>
            <a:stCxn id="53274" idx="3"/>
          </p:cNvCxnSpPr>
          <p:nvPr/>
        </p:nvCxnSpPr>
        <p:spPr bwMode="auto">
          <a:xfrm flipH="1" flipV="1">
            <a:off x="2843213" y="3860800"/>
            <a:ext cx="288925" cy="9350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3" name="AutoShape 52"/>
          <p:cNvCxnSpPr>
            <a:cxnSpLocks noChangeShapeType="1"/>
            <a:stCxn id="53275" idx="1"/>
            <a:endCxn id="53276" idx="2"/>
          </p:cNvCxnSpPr>
          <p:nvPr/>
        </p:nvCxnSpPr>
        <p:spPr bwMode="auto">
          <a:xfrm flipV="1">
            <a:off x="2916238" y="2924175"/>
            <a:ext cx="107950" cy="9731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4" name="AutoShape 53"/>
          <p:cNvCxnSpPr>
            <a:cxnSpLocks noChangeShapeType="1"/>
            <a:stCxn id="53276" idx="1"/>
            <a:endCxn id="53268" idx="2"/>
          </p:cNvCxnSpPr>
          <p:nvPr/>
        </p:nvCxnSpPr>
        <p:spPr bwMode="auto">
          <a:xfrm flipV="1">
            <a:off x="3059113" y="2278063"/>
            <a:ext cx="1512887" cy="611187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Arc plein 1"/>
          <p:cNvSpPr/>
          <p:nvPr/>
        </p:nvSpPr>
        <p:spPr bwMode="auto">
          <a:xfrm rot="9265994">
            <a:off x="2811453" y="3273751"/>
            <a:ext cx="3751873" cy="2301472"/>
          </a:xfrm>
          <a:prstGeom prst="blockArc">
            <a:avLst>
              <a:gd name="adj1" fmla="val 10454261"/>
              <a:gd name="adj2" fmla="val 21102561"/>
              <a:gd name="adj3" fmla="val 23929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rapèze 5"/>
          <p:cNvSpPr/>
          <p:nvPr/>
        </p:nvSpPr>
        <p:spPr bwMode="auto">
          <a:xfrm rot="14919562">
            <a:off x="5617296" y="3038190"/>
            <a:ext cx="569998" cy="519817"/>
          </a:xfrm>
          <a:prstGeom prst="trapezoid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Connecteur en arc 6"/>
          <p:cNvCxnSpPr/>
          <p:nvPr/>
        </p:nvCxnSpPr>
        <p:spPr bwMode="auto">
          <a:xfrm flipV="1">
            <a:off x="3276600" y="3141663"/>
            <a:ext cx="2698750" cy="2159002"/>
          </a:xfrm>
          <a:prstGeom prst="curvedConnector3">
            <a:avLst>
              <a:gd name="adj1" fmla="val 90915"/>
            </a:avLst>
          </a:prstGeom>
          <a:solidFill>
            <a:schemeClr val="accent1"/>
          </a:solidFill>
          <a:ln w="5715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2532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/>
          <p:cNvSpPr>
            <a:spLocks noGrp="1"/>
          </p:cNvSpPr>
          <p:nvPr>
            <p:ph type="title"/>
          </p:nvPr>
        </p:nvSpPr>
        <p:spPr>
          <a:xfrm>
            <a:off x="1042988" y="17463"/>
            <a:ext cx="8353548" cy="1143000"/>
          </a:xfrm>
        </p:spPr>
        <p:txBody>
          <a:bodyPr/>
          <a:lstStyle/>
          <a:p>
            <a:r>
              <a:rPr lang="en-GB" sz="2800" dirty="0" err="1" smtClean="0">
                <a:solidFill>
                  <a:schemeClr val="bg2"/>
                </a:solidFill>
              </a:rPr>
              <a:t>Programmation</a:t>
            </a:r>
            <a:r>
              <a:rPr lang="en-GB" sz="2800" dirty="0" smtClean="0">
                <a:solidFill>
                  <a:schemeClr val="bg2"/>
                </a:solidFill>
              </a:rPr>
              <a:t> de la </a:t>
            </a:r>
            <a:r>
              <a:rPr lang="en-GB" sz="2800" dirty="0" err="1" smtClean="0">
                <a:solidFill>
                  <a:schemeClr val="bg2"/>
                </a:solidFill>
              </a:rPr>
              <a:t>deuxième</a:t>
            </a:r>
            <a:r>
              <a:rPr lang="en-GB" sz="2800" dirty="0" smtClean="0">
                <a:solidFill>
                  <a:schemeClr val="bg2"/>
                </a:solidFill>
              </a:rPr>
              <a:t> reunion avec les </a:t>
            </a:r>
            <a:r>
              <a:rPr lang="en-GB" sz="2800" dirty="0" err="1" smtClean="0">
                <a:solidFill>
                  <a:schemeClr val="bg2"/>
                </a:solidFill>
              </a:rPr>
              <a:t>citoyens</a:t>
            </a:r>
            <a:endParaRPr lang="en-GB" sz="2800" dirty="0" smtClean="0">
              <a:solidFill>
                <a:schemeClr val="bg2"/>
              </a:solidFill>
            </a:endParaRPr>
          </a:p>
        </p:txBody>
      </p:sp>
      <p:sp>
        <p:nvSpPr>
          <p:cNvPr id="52227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95288" y="1268413"/>
            <a:ext cx="8569325" cy="50307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GB" dirty="0" smtClean="0"/>
              <a:t>6 temps</a:t>
            </a:r>
            <a:r>
              <a:rPr lang="en-GB" sz="2400" dirty="0" smtClean="0"/>
              <a:t>: </a:t>
            </a:r>
          </a:p>
          <a:p>
            <a:pPr marL="0" indent="0">
              <a:buFontTx/>
              <a:buNone/>
              <a:defRPr/>
            </a:pPr>
            <a:endParaRPr lang="en-GB" sz="2400" dirty="0" smtClean="0"/>
          </a:p>
          <a:p>
            <a:pPr>
              <a:defRPr/>
            </a:pPr>
            <a:r>
              <a:rPr lang="en-GB" sz="2400" dirty="0" smtClean="0"/>
              <a:t>1- Restitution et validation de la </a:t>
            </a:r>
            <a:r>
              <a:rPr lang="en-GB" sz="2400" dirty="0" err="1" smtClean="0"/>
              <a:t>synthèse</a:t>
            </a:r>
            <a:r>
              <a:rPr lang="en-GB" sz="2400" dirty="0" smtClean="0"/>
              <a:t>; </a:t>
            </a:r>
          </a:p>
          <a:p>
            <a:pPr>
              <a:defRPr/>
            </a:pPr>
            <a:r>
              <a:rPr lang="en-GB" sz="2400" dirty="0" smtClean="0"/>
              <a:t>2- 4ème question; </a:t>
            </a:r>
          </a:p>
          <a:p>
            <a:pPr>
              <a:defRPr/>
            </a:pPr>
            <a:r>
              <a:rPr lang="en-GB" sz="2400" dirty="0" smtClean="0"/>
              <a:t>3- Prise de </a:t>
            </a:r>
            <a:r>
              <a:rPr lang="en-GB" sz="2400" dirty="0" err="1" smtClean="0"/>
              <a:t>connaissance</a:t>
            </a:r>
            <a:r>
              <a:rPr lang="en-GB" sz="2400" dirty="0" smtClean="0"/>
              <a:t> des </a:t>
            </a:r>
            <a:r>
              <a:rPr lang="en-GB" sz="2400" dirty="0" err="1" smtClean="0"/>
              <a:t>résultats</a:t>
            </a:r>
            <a:r>
              <a:rPr lang="en-GB" sz="2400" dirty="0" smtClean="0"/>
              <a:t> </a:t>
            </a:r>
            <a:r>
              <a:rPr lang="en-GB" sz="2400" dirty="0" err="1" smtClean="0"/>
              <a:t>statistiques</a:t>
            </a:r>
            <a:r>
              <a:rPr lang="en-GB" sz="2400" dirty="0" smtClean="0"/>
              <a:t>; </a:t>
            </a:r>
          </a:p>
          <a:p>
            <a:pPr>
              <a:defRPr/>
            </a:pPr>
            <a:r>
              <a:rPr lang="en-GB" sz="2400" dirty="0" smtClean="0"/>
              <a:t>4- Propositions </a:t>
            </a:r>
            <a:r>
              <a:rPr lang="en-GB" sz="2400" dirty="0" err="1" smtClean="0"/>
              <a:t>d’action</a:t>
            </a:r>
            <a:r>
              <a:rPr lang="en-GB" sz="2400" dirty="0" smtClean="0"/>
              <a:t> de </a:t>
            </a:r>
            <a:r>
              <a:rPr lang="en-GB" sz="2400" dirty="0" err="1" smtClean="0"/>
              <a:t>chaque</a:t>
            </a:r>
            <a:r>
              <a:rPr lang="en-GB" sz="2400" dirty="0" smtClean="0"/>
              <a:t> </a:t>
            </a:r>
            <a:r>
              <a:rPr lang="en-GB" sz="2400" dirty="0" err="1" smtClean="0"/>
              <a:t>groupe</a:t>
            </a:r>
            <a:r>
              <a:rPr lang="en-GB" sz="2400" dirty="0" smtClean="0"/>
              <a:t> </a:t>
            </a:r>
            <a:r>
              <a:rPr lang="en-GB" sz="2400" dirty="0" err="1" smtClean="0"/>
              <a:t>homogène</a:t>
            </a:r>
            <a:r>
              <a:rPr lang="en-GB" sz="2400" dirty="0" smtClean="0"/>
              <a:t>; </a:t>
            </a:r>
          </a:p>
          <a:p>
            <a:pPr>
              <a:defRPr/>
            </a:pPr>
            <a:r>
              <a:rPr lang="en-GB" sz="2400" dirty="0" smtClean="0"/>
              <a:t>5- </a:t>
            </a:r>
            <a:r>
              <a:rPr lang="en-GB" sz="2400" dirty="0" err="1"/>
              <a:t>C</a:t>
            </a:r>
            <a:r>
              <a:rPr lang="en-GB" sz="2400" dirty="0" err="1" smtClean="0"/>
              <a:t>oncrétisation</a:t>
            </a:r>
            <a:r>
              <a:rPr lang="en-GB" sz="2400" dirty="0" smtClean="0"/>
              <a:t> des actions en </a:t>
            </a:r>
            <a:r>
              <a:rPr lang="en-GB" sz="2400" dirty="0" err="1" smtClean="0"/>
              <a:t>groupes</a:t>
            </a:r>
            <a:r>
              <a:rPr lang="en-GB" sz="2400" dirty="0" smtClean="0"/>
              <a:t> arc-en-</a:t>
            </a:r>
            <a:r>
              <a:rPr lang="en-GB" sz="2400" dirty="0" err="1" smtClean="0"/>
              <a:t>ciel</a:t>
            </a:r>
            <a:r>
              <a:rPr lang="en-GB" sz="2400" dirty="0" smtClean="0"/>
              <a:t>;</a:t>
            </a:r>
          </a:p>
          <a:p>
            <a:pPr>
              <a:defRPr/>
            </a:pPr>
            <a:r>
              <a:rPr lang="en-GB" sz="2400" dirty="0" smtClean="0"/>
              <a:t>6- Plan de </a:t>
            </a:r>
            <a:r>
              <a:rPr lang="en-GB" sz="2400" dirty="0" err="1" smtClean="0"/>
              <a:t>démultiplication</a:t>
            </a:r>
            <a:r>
              <a:rPr lang="en-GB" sz="2400" dirty="0" smtClean="0"/>
              <a:t> des </a:t>
            </a:r>
            <a:r>
              <a:rPr lang="en-GB" sz="2400" dirty="0" err="1" smtClean="0"/>
              <a:t>groupes</a:t>
            </a:r>
            <a:r>
              <a:rPr lang="en-GB" sz="2400" dirty="0" smtClean="0"/>
              <a:t> </a:t>
            </a:r>
            <a:r>
              <a:rPr lang="en-GB" sz="2400" dirty="0" err="1" smtClean="0"/>
              <a:t>homogènes</a:t>
            </a:r>
            <a:r>
              <a:rPr lang="en-GB" sz="2400" dirty="0" smtClean="0"/>
              <a:t>.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9727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7" y="188913"/>
            <a:ext cx="7052345" cy="576262"/>
          </a:xfrm>
        </p:spPr>
        <p:txBody>
          <a:bodyPr/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Second défis pour la 2</a:t>
            </a:r>
            <a:r>
              <a:rPr lang="fr-FR" sz="3200" b="1" baseline="30000" dirty="0" smtClean="0">
                <a:solidFill>
                  <a:schemeClr val="bg1"/>
                </a:solidFill>
              </a:rPr>
              <a:t>ème</a:t>
            </a:r>
            <a:r>
              <a:rPr lang="fr-FR" sz="3200" b="1" dirty="0" smtClean="0">
                <a:solidFill>
                  <a:schemeClr val="bg1"/>
                </a:solidFill>
              </a:rPr>
              <a:t> réunion </a:t>
            </a:r>
            <a:endParaRPr lang="fr-FR" sz="3200" dirty="0" smtClean="0">
              <a:solidFill>
                <a:schemeClr val="bg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504" y="1052513"/>
            <a:ext cx="9036496" cy="5073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dirty="0" smtClean="0"/>
              <a:t>Cependant ces solutions soulèvent d’autres défis: </a:t>
            </a:r>
          </a:p>
          <a:p>
            <a:pPr>
              <a:lnSpc>
                <a:spcPct val="90000"/>
              </a:lnSpc>
            </a:pPr>
            <a:endParaRPr lang="fr-FR" sz="2800" dirty="0" smtClean="0"/>
          </a:p>
          <a:p>
            <a:pPr>
              <a:lnSpc>
                <a:spcPct val="90000"/>
              </a:lnSpc>
            </a:pPr>
            <a:r>
              <a:rPr lang="fr-FR" sz="2800" dirty="0" smtClean="0"/>
              <a:t>Comment développer des actions de coresponsabilité pertinentes</a:t>
            </a:r>
          </a:p>
          <a:p>
            <a:pPr>
              <a:lnSpc>
                <a:spcPct val="90000"/>
              </a:lnSpc>
            </a:pPr>
            <a:endParaRPr lang="fr-FR" sz="2800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fr-FR" sz="2800" dirty="0" smtClean="0"/>
              <a:t>Comment faire le lien avec les actions des autres acteurs du territoire et les intégrer dans stratégie et plan d’action commun</a:t>
            </a:r>
          </a:p>
          <a:p>
            <a:pPr marL="0" indent="0">
              <a:lnSpc>
                <a:spcPct val="90000"/>
              </a:lnSpc>
              <a:buNone/>
            </a:pPr>
            <a:endParaRPr lang="fr-FR" sz="28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1920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7" y="188913"/>
            <a:ext cx="7052345" cy="576262"/>
          </a:xfrm>
        </p:spPr>
        <p:txBody>
          <a:bodyPr/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Solutions proposées </a:t>
            </a:r>
            <a:endParaRPr lang="fr-FR" sz="3200" dirty="0" smtClean="0">
              <a:solidFill>
                <a:schemeClr val="bg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504" y="1052513"/>
            <a:ext cx="9036496" cy="5073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sz="2800" dirty="0" smtClean="0">
                <a:solidFill>
                  <a:srgbClr val="2922CC"/>
                </a:solidFill>
              </a:rPr>
              <a:t>Face à ces défis les territoires de coresponsabilité ont développé des solutions:</a:t>
            </a:r>
          </a:p>
          <a:p>
            <a:pPr eaLnBrk="1" hangingPunct="1"/>
            <a:r>
              <a:rPr lang="fr-FR" sz="2800" dirty="0" smtClean="0"/>
              <a:t>Comment développer des actions de coresponsabilité pertinentes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2800" dirty="0" smtClean="0">
                <a:solidFill>
                  <a:srgbClr val="2922CC"/>
                </a:solidFill>
                <a:sym typeface="Wingdings" pitchFamily="2" charset="2"/>
              </a:rPr>
              <a:t> solution proposée:</a:t>
            </a:r>
            <a:r>
              <a:rPr lang="fr-FR" sz="2800" dirty="0" smtClean="0">
                <a:solidFill>
                  <a:srgbClr val="2922CC"/>
                </a:solidFill>
              </a:rPr>
              <a:t> 1</a:t>
            </a:r>
            <a:r>
              <a:rPr lang="fr-FR" sz="2800" baseline="30000" dirty="0" smtClean="0">
                <a:solidFill>
                  <a:srgbClr val="2922CC"/>
                </a:solidFill>
              </a:rPr>
              <a:t>er</a:t>
            </a:r>
            <a:r>
              <a:rPr lang="fr-FR" sz="2800" dirty="0" smtClean="0">
                <a:solidFill>
                  <a:srgbClr val="2922CC"/>
                </a:solidFill>
              </a:rPr>
              <a:t> cycle de préparation</a:t>
            </a:r>
          </a:p>
          <a:p>
            <a:pPr eaLnBrk="1" hangingPunct="1"/>
            <a:r>
              <a:rPr lang="fr-FR" sz="2800" dirty="0" smtClean="0"/>
              <a:t>Comment faire le lien avec les actions des autres acteurs du territoire et les intégrer dans une stratégie et un plan d’action communs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2800" dirty="0" smtClean="0">
                <a:solidFill>
                  <a:srgbClr val="2922CC"/>
                </a:solidFill>
                <a:sym typeface="Wingdings" pitchFamily="2" charset="2"/>
              </a:rPr>
              <a:t> solution proposée: </a:t>
            </a:r>
            <a:r>
              <a:rPr lang="fr-FR" sz="2800" dirty="0" err="1" smtClean="0">
                <a:solidFill>
                  <a:srgbClr val="2922CC"/>
                </a:solidFill>
                <a:sym typeface="Wingdings" pitchFamily="2" charset="2"/>
              </a:rPr>
              <a:t>co</a:t>
            </a:r>
            <a:r>
              <a:rPr lang="fr-FR" sz="2800" dirty="0" smtClean="0">
                <a:solidFill>
                  <a:srgbClr val="2922CC"/>
                </a:solidFill>
                <a:sym typeface="Wingdings" pitchFamily="2" charset="2"/>
              </a:rPr>
              <a:t>-évaluations et améliorations participatives des actions existantes réalisées en parallèle et synthèse des décision dans un plan concerté.</a:t>
            </a:r>
            <a:endParaRPr lang="fr-FR" sz="2800" dirty="0" smtClean="0">
              <a:solidFill>
                <a:srgbClr val="2922CC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fr-FR" sz="28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7124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ernational">
  <a:themeElements>
    <a:clrScheme name="Internation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International">
      <a:majorFont>
        <a:latin typeface="Times New Roman"/>
        <a:ea typeface=""/>
        <a:cs typeface=""/>
      </a:majorFont>
      <a:minorFont>
        <a:latin typeface="F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ernation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onception personnalisée">
  <a:themeElements>
    <a:clrScheme name="2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Designs\International.pot</Template>
  <TotalTime>24</TotalTime>
  <Words>647</Words>
  <Application>Microsoft Office PowerPoint</Application>
  <PresentationFormat>On-screen Show (4:3)</PresentationFormat>
  <Paragraphs>287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International</vt:lpstr>
      <vt:lpstr>Conception personnalisée</vt:lpstr>
      <vt:lpstr>1_Conception personnalisée</vt:lpstr>
      <vt:lpstr>2_Conception personnalisée</vt:lpstr>
      <vt:lpstr>PowerPoint Presentation</vt:lpstr>
      <vt:lpstr>Cycle de progrès vers le BET</vt:lpstr>
      <vt:lpstr>Premiers défis pour la 2ème réunion </vt:lpstr>
      <vt:lpstr>Solutions proposées </vt:lpstr>
      <vt:lpstr>Représentation dans le cycle de progrès</vt:lpstr>
      <vt:lpstr>Représentation dans le cycle de progrès</vt:lpstr>
      <vt:lpstr>Programmation de la deuxième reunion avec les citoyens</vt:lpstr>
      <vt:lpstr>Second défis pour la 2ème réunion </vt:lpstr>
      <vt:lpstr>Solutions proposées </vt:lpstr>
      <vt:lpstr>Introduction du 1er cycle</vt:lpstr>
      <vt:lpstr>Liens avec actions existantes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THIRION Samuel</cp:lastModifiedBy>
  <cp:revision>187</cp:revision>
  <dcterms:created xsi:type="dcterms:W3CDTF">2006-12-06T12:00:12Z</dcterms:created>
  <dcterms:modified xsi:type="dcterms:W3CDTF">2013-04-23T12:25:18Z</dcterms:modified>
</cp:coreProperties>
</file>