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3" r:id="rId4"/>
  </p:sldMasterIdLst>
  <p:notesMasterIdLst>
    <p:notesMasterId r:id="rId98"/>
  </p:notesMasterIdLst>
  <p:handoutMasterIdLst>
    <p:handoutMasterId r:id="rId99"/>
  </p:handoutMasterIdLst>
  <p:sldIdLst>
    <p:sldId id="256" r:id="rId5"/>
    <p:sldId id="422" r:id="rId6"/>
    <p:sldId id="552" r:id="rId7"/>
    <p:sldId id="553" r:id="rId8"/>
    <p:sldId id="554" r:id="rId9"/>
    <p:sldId id="413" r:id="rId10"/>
    <p:sldId id="421" r:id="rId11"/>
    <p:sldId id="423" r:id="rId12"/>
    <p:sldId id="415" r:id="rId13"/>
    <p:sldId id="557" r:id="rId14"/>
    <p:sldId id="556" r:id="rId15"/>
    <p:sldId id="558" r:id="rId16"/>
    <p:sldId id="559" r:id="rId17"/>
    <p:sldId id="385" r:id="rId18"/>
    <p:sldId id="325" r:id="rId19"/>
    <p:sldId id="560" r:id="rId20"/>
    <p:sldId id="561" r:id="rId21"/>
    <p:sldId id="562" r:id="rId22"/>
    <p:sldId id="563" r:id="rId23"/>
    <p:sldId id="568" r:id="rId24"/>
    <p:sldId id="564" r:id="rId25"/>
    <p:sldId id="565" r:id="rId26"/>
    <p:sldId id="566" r:id="rId27"/>
    <p:sldId id="567" r:id="rId28"/>
    <p:sldId id="569" r:id="rId29"/>
    <p:sldId id="431" r:id="rId30"/>
    <p:sldId id="432" r:id="rId31"/>
    <p:sldId id="433" r:id="rId32"/>
    <p:sldId id="435" r:id="rId33"/>
    <p:sldId id="434" r:id="rId34"/>
    <p:sldId id="570" r:id="rId35"/>
    <p:sldId id="438" r:id="rId36"/>
    <p:sldId id="540" r:id="rId37"/>
    <p:sldId id="389" r:id="rId38"/>
    <p:sldId id="543" r:id="rId39"/>
    <p:sldId id="544" r:id="rId40"/>
    <p:sldId id="545" r:id="rId41"/>
    <p:sldId id="546" r:id="rId42"/>
    <p:sldId id="547" r:id="rId43"/>
    <p:sldId id="498" r:id="rId44"/>
    <p:sldId id="505" r:id="rId45"/>
    <p:sldId id="504" r:id="rId46"/>
    <p:sldId id="503" r:id="rId47"/>
    <p:sldId id="502" r:id="rId48"/>
    <p:sldId id="501" r:id="rId49"/>
    <p:sldId id="500" r:id="rId50"/>
    <p:sldId id="499" r:id="rId51"/>
    <p:sldId id="497" r:id="rId52"/>
    <p:sldId id="496" r:id="rId53"/>
    <p:sldId id="495" r:id="rId54"/>
    <p:sldId id="510" r:id="rId55"/>
    <p:sldId id="509" r:id="rId56"/>
    <p:sldId id="508" r:id="rId57"/>
    <p:sldId id="507" r:id="rId58"/>
    <p:sldId id="506" r:id="rId59"/>
    <p:sldId id="492" r:id="rId60"/>
    <p:sldId id="517" r:id="rId61"/>
    <p:sldId id="516" r:id="rId62"/>
    <p:sldId id="515" r:id="rId63"/>
    <p:sldId id="514" r:id="rId64"/>
    <p:sldId id="513" r:id="rId65"/>
    <p:sldId id="512" r:id="rId66"/>
    <p:sldId id="511" r:id="rId67"/>
    <p:sldId id="491" r:id="rId68"/>
    <p:sldId id="524" r:id="rId69"/>
    <p:sldId id="523" r:id="rId70"/>
    <p:sldId id="522" r:id="rId71"/>
    <p:sldId id="521" r:id="rId72"/>
    <p:sldId id="520" r:id="rId73"/>
    <p:sldId id="519" r:id="rId74"/>
    <p:sldId id="518" r:id="rId75"/>
    <p:sldId id="525" r:id="rId76"/>
    <p:sldId id="526" r:id="rId77"/>
    <p:sldId id="532" r:id="rId78"/>
    <p:sldId id="538" r:id="rId79"/>
    <p:sldId id="539" r:id="rId80"/>
    <p:sldId id="533" r:id="rId81"/>
    <p:sldId id="487" r:id="rId82"/>
    <p:sldId id="529" r:id="rId83"/>
    <p:sldId id="528" r:id="rId84"/>
    <p:sldId id="530" r:id="rId85"/>
    <p:sldId id="534" r:id="rId86"/>
    <p:sldId id="541" r:id="rId87"/>
    <p:sldId id="442" r:id="rId88"/>
    <p:sldId id="535" r:id="rId89"/>
    <p:sldId id="537" r:id="rId90"/>
    <p:sldId id="531" r:id="rId91"/>
    <p:sldId id="486" r:id="rId92"/>
    <p:sldId id="542" r:id="rId93"/>
    <p:sldId id="548" r:id="rId94"/>
    <p:sldId id="549" r:id="rId95"/>
    <p:sldId id="550" r:id="rId96"/>
    <p:sldId id="551" r:id="rId97"/>
  </p:sldIdLst>
  <p:sldSz cx="9144000" cy="6858000" type="screen4x3"/>
  <p:notesSz cx="6648450" cy="97742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99FF33"/>
    <a:srgbClr val="99CCFF"/>
    <a:srgbClr val="99FF99"/>
    <a:srgbClr val="FF9966"/>
    <a:srgbClr val="2922CC"/>
    <a:srgbClr val="FF6600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612" autoAdjust="0"/>
    <p:restoredTop sz="98157" autoAdjust="0"/>
  </p:normalViewPr>
  <p:slideViewPr>
    <p:cSldViewPr>
      <p:cViewPr>
        <p:scale>
          <a:sx n="50" d="100"/>
          <a:sy n="50" d="100"/>
        </p:scale>
        <p:origin x="-1968" y="-15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214" y="-108"/>
      </p:cViewPr>
      <p:guideLst>
        <p:guide orient="horz" pos="3079"/>
        <p:guide pos="209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39" tIns="46919" rIns="93839" bIns="46919" numCol="1" anchor="t" anchorCtr="0" compatLnSpc="1">
            <a:prstTxWarp prst="textNoShape">
              <a:avLst/>
            </a:prstTxWarp>
          </a:bodyPr>
          <a:lstStyle>
            <a:lvl1pPr defTabSz="939800">
              <a:defRPr sz="1300"/>
            </a:lvl1pPr>
          </a:lstStyle>
          <a:p>
            <a:endParaRPr lang="fr-F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8725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39" tIns="46919" rIns="93839" bIns="46919" numCol="1" anchor="t" anchorCtr="0" compatLnSpc="1">
            <a:prstTxWarp prst="textNoShape">
              <a:avLst/>
            </a:prstTxWarp>
          </a:bodyPr>
          <a:lstStyle>
            <a:lvl1pPr algn="r" defTabSz="939800">
              <a:defRPr sz="1300"/>
            </a:lvl1pPr>
          </a:lstStyle>
          <a:p>
            <a:endParaRPr lang="fr-FR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288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39" tIns="46919" rIns="93839" bIns="46919" numCol="1" anchor="b" anchorCtr="0" compatLnSpc="1">
            <a:prstTxWarp prst="textNoShape">
              <a:avLst/>
            </a:prstTxWarp>
          </a:bodyPr>
          <a:lstStyle>
            <a:lvl1pPr defTabSz="939800">
              <a:defRPr sz="1300"/>
            </a:lvl1pPr>
          </a:lstStyle>
          <a:p>
            <a:endParaRPr lang="fr-F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8725" y="9285288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39" tIns="46919" rIns="93839" bIns="46919" numCol="1" anchor="b" anchorCtr="0" compatLnSpc="1">
            <a:prstTxWarp prst="textNoShape">
              <a:avLst/>
            </a:prstTxWarp>
          </a:bodyPr>
          <a:lstStyle>
            <a:lvl1pPr algn="r" defTabSz="939800">
              <a:defRPr sz="1300"/>
            </a:lvl1pPr>
          </a:lstStyle>
          <a:p>
            <a:fld id="{227AAFA0-4C8B-4F60-99BD-85549E44F322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39" tIns="46919" rIns="93839" bIns="46919" numCol="1" anchor="t" anchorCtr="0" compatLnSpc="1">
            <a:prstTxWarp prst="textNoShape">
              <a:avLst/>
            </a:prstTxWarp>
          </a:bodyPr>
          <a:lstStyle>
            <a:lvl1pPr defTabSz="939800">
              <a:defRPr sz="13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8725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39" tIns="46919" rIns="93839" bIns="46919" numCol="1" anchor="t" anchorCtr="0" compatLnSpc="1">
            <a:prstTxWarp prst="textNoShape">
              <a:avLst/>
            </a:prstTxWarp>
          </a:bodyPr>
          <a:lstStyle>
            <a:lvl1pPr algn="r" defTabSz="939800">
              <a:defRPr sz="1300"/>
            </a:lvl1pPr>
          </a:lstStyle>
          <a:p>
            <a:endParaRPr lang="fr-FR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1063" y="731838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43438"/>
            <a:ext cx="4876800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39" tIns="46919" rIns="93839" bIns="469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288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39" tIns="46919" rIns="93839" bIns="46919" numCol="1" anchor="b" anchorCtr="0" compatLnSpc="1">
            <a:prstTxWarp prst="textNoShape">
              <a:avLst/>
            </a:prstTxWarp>
          </a:bodyPr>
          <a:lstStyle>
            <a:lvl1pPr defTabSz="939800">
              <a:defRPr sz="13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8725" y="9285288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39" tIns="46919" rIns="93839" bIns="46919" numCol="1" anchor="b" anchorCtr="0" compatLnSpc="1">
            <a:prstTxWarp prst="textNoShape">
              <a:avLst/>
            </a:prstTxWarp>
          </a:bodyPr>
          <a:lstStyle>
            <a:lvl1pPr algn="r" defTabSz="939800">
              <a:defRPr sz="1300"/>
            </a:lvl1pPr>
          </a:lstStyle>
          <a:p>
            <a:fld id="{0C1114E8-BA14-4A47-BBE1-D446EF768FD8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E8F9F-9352-4F4F-B895-F85794C108AE}" type="slidenum">
              <a:rPr lang="fr-FR"/>
              <a:pPr/>
              <a:t>1</a:t>
            </a:fld>
            <a:endParaRPr lang="fr-FR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656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2412B-6A2D-4350-B27D-5EBEC36B388D}" type="slidenum">
              <a:rPr lang="fr-FR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861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67A14-7F1E-408D-9051-24060FC84FCC}" type="slidenum">
              <a:rPr lang="fr-FR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22212" name="Espace réservé du numéro de diapositive 3"/>
          <p:cNvSpPr txBox="1">
            <a:spLocks noGrp="1"/>
          </p:cNvSpPr>
          <p:nvPr/>
        </p:nvSpPr>
        <p:spPr bwMode="auto">
          <a:xfrm>
            <a:off x="3768725" y="9285288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39" tIns="46919" rIns="93839" bIns="46919" anchor="b"/>
          <a:lstStyle/>
          <a:p>
            <a:pPr algn="r" defTabSz="939800"/>
            <a:fld id="{9BBBE36D-B577-4470-9C4E-677AAD8AF942}" type="slidenum">
              <a:rPr lang="fr-FR" sz="1300"/>
              <a:pPr algn="r" defTabSz="939800"/>
              <a:t>17</a:t>
            </a:fld>
            <a:endParaRPr lang="fr-FR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24260" name="Espace réservé du numéro de diapositive 3"/>
          <p:cNvSpPr txBox="1">
            <a:spLocks noGrp="1"/>
          </p:cNvSpPr>
          <p:nvPr/>
        </p:nvSpPr>
        <p:spPr bwMode="auto">
          <a:xfrm>
            <a:off x="3768725" y="9285288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39" tIns="46919" rIns="93839" bIns="46919" anchor="b"/>
          <a:lstStyle/>
          <a:p>
            <a:pPr algn="r" defTabSz="939800"/>
            <a:fld id="{6B35DFBE-1979-4A89-94B6-53A73C3724B8}" type="slidenum">
              <a:rPr lang="fr-FR" sz="1300"/>
              <a:pPr algn="r" defTabSz="939800"/>
              <a:t>18</a:t>
            </a:fld>
            <a:endParaRPr lang="fr-FR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9"/>
          <p:cNvSpPr txBox="1">
            <a:spLocks noGrp="1" noChangeArrowheads="1"/>
          </p:cNvSpPr>
          <p:nvPr/>
        </p:nvSpPr>
        <p:spPr bwMode="auto">
          <a:xfrm>
            <a:off x="3768725" y="9285288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39" tIns="46919" rIns="93839" bIns="46919" anchor="b"/>
          <a:lstStyle/>
          <a:p>
            <a:pPr algn="r" defTabSz="433388">
              <a:tabLst>
                <a:tab pos="0" algn="l"/>
                <a:tab pos="431800" algn="l"/>
                <a:tab pos="869950" algn="l"/>
                <a:tab pos="1304925" algn="l"/>
                <a:tab pos="1739900" algn="l"/>
                <a:tab pos="2174875" algn="l"/>
                <a:tab pos="2613025" algn="l"/>
                <a:tab pos="3046413" algn="l"/>
                <a:tab pos="3481388" algn="l"/>
                <a:tab pos="3919538" algn="l"/>
                <a:tab pos="4352925" algn="l"/>
                <a:tab pos="4789488" algn="l"/>
                <a:tab pos="5226050" algn="l"/>
                <a:tab pos="5661025" algn="l"/>
                <a:tab pos="6096000" algn="l"/>
                <a:tab pos="6530975" algn="l"/>
                <a:tab pos="6967538" algn="l"/>
                <a:tab pos="7402513" algn="l"/>
                <a:tab pos="7839075" algn="l"/>
                <a:tab pos="8275638" algn="l"/>
                <a:tab pos="8710613" algn="l"/>
              </a:tabLst>
            </a:pPr>
            <a:fld id="{32477EB7-58ED-460D-A578-1C86580DF346}" type="slidenum">
              <a:rPr lang="en-GB" sz="1300">
                <a:solidFill>
                  <a:srgbClr val="000000"/>
                </a:solidFill>
              </a:rPr>
              <a:pPr algn="r" defTabSz="433388">
                <a:tabLst>
                  <a:tab pos="0" algn="l"/>
                  <a:tab pos="431800" algn="l"/>
                  <a:tab pos="869950" algn="l"/>
                  <a:tab pos="1304925" algn="l"/>
                  <a:tab pos="1739900" algn="l"/>
                  <a:tab pos="2174875" algn="l"/>
                  <a:tab pos="2613025" algn="l"/>
                  <a:tab pos="3046413" algn="l"/>
                  <a:tab pos="3481388" algn="l"/>
                  <a:tab pos="3919538" algn="l"/>
                  <a:tab pos="4352925" algn="l"/>
                  <a:tab pos="4789488" algn="l"/>
                  <a:tab pos="5226050" algn="l"/>
                  <a:tab pos="5661025" algn="l"/>
                  <a:tab pos="6096000" algn="l"/>
                  <a:tab pos="6530975" algn="l"/>
                  <a:tab pos="6967538" algn="l"/>
                  <a:tab pos="7402513" algn="l"/>
                  <a:tab pos="7839075" algn="l"/>
                  <a:tab pos="8275638" algn="l"/>
                  <a:tab pos="8710613" algn="l"/>
                </a:tabLst>
              </a:pPr>
              <a:t>19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228355" name="Text Box 1"/>
          <p:cNvSpPr txBox="1">
            <a:spLocks noChangeArrowheads="1"/>
          </p:cNvSpPr>
          <p:nvPr/>
        </p:nvSpPr>
        <p:spPr bwMode="auto">
          <a:xfrm>
            <a:off x="892175" y="731838"/>
            <a:ext cx="4865688" cy="3667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63" tIns="44332" rIns="88663" bIns="44332" anchor="ctr"/>
          <a:lstStyle/>
          <a:p>
            <a:pPr defTabSz="430213"/>
            <a:endParaRPr lang="it-IT" sz="2300">
              <a:solidFill>
                <a:schemeClr val="bg1"/>
              </a:solidFill>
            </a:endParaRPr>
          </a:p>
        </p:txBody>
      </p:sp>
      <p:sp>
        <p:nvSpPr>
          <p:cNvPr id="228356" name="Rectangle 2"/>
          <p:cNvSpPr>
            <a:spLocks noGrp="1" noChangeArrowheads="1"/>
          </p:cNvSpPr>
          <p:nvPr>
            <p:ph type="body"/>
          </p:nvPr>
        </p:nvSpPr>
        <p:spPr>
          <a:xfrm>
            <a:off x="887413" y="4643438"/>
            <a:ext cx="4870450" cy="4395787"/>
          </a:xfrm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30404" name="Espace réservé du numéro de diapositive 3"/>
          <p:cNvSpPr txBox="1">
            <a:spLocks noGrp="1"/>
          </p:cNvSpPr>
          <p:nvPr/>
        </p:nvSpPr>
        <p:spPr bwMode="auto">
          <a:xfrm>
            <a:off x="3768725" y="9285288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39" tIns="46919" rIns="93839" bIns="46919" anchor="b"/>
          <a:lstStyle/>
          <a:p>
            <a:pPr algn="r" defTabSz="939800"/>
            <a:fld id="{0B191759-8F74-4577-8314-A4835320685E}" type="slidenum">
              <a:rPr lang="fr-FR" sz="1300"/>
              <a:pPr algn="r" defTabSz="939800"/>
              <a:t>21</a:t>
            </a:fld>
            <a:endParaRPr lang="fr-FR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32452" name="Espace réservé du numéro de diapositive 3"/>
          <p:cNvSpPr txBox="1">
            <a:spLocks noGrp="1"/>
          </p:cNvSpPr>
          <p:nvPr/>
        </p:nvSpPr>
        <p:spPr bwMode="auto">
          <a:xfrm>
            <a:off x="3768725" y="9285288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39" tIns="46919" rIns="93839" bIns="46919" anchor="b"/>
          <a:lstStyle/>
          <a:p>
            <a:pPr algn="r" defTabSz="939800"/>
            <a:fld id="{0F724FBE-40E5-4404-BAB2-14340A47ECAB}" type="slidenum">
              <a:rPr lang="fr-FR" sz="1300"/>
              <a:pPr algn="r" defTabSz="939800"/>
              <a:t>22</a:t>
            </a:fld>
            <a:endParaRPr lang="fr-FR" sz="13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34500" name="Espace réservé du numéro de diapositive 3"/>
          <p:cNvSpPr txBox="1">
            <a:spLocks noGrp="1"/>
          </p:cNvSpPr>
          <p:nvPr/>
        </p:nvSpPr>
        <p:spPr bwMode="auto">
          <a:xfrm>
            <a:off x="3768725" y="9285288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39" tIns="46919" rIns="93839" bIns="46919" anchor="b"/>
          <a:lstStyle/>
          <a:p>
            <a:pPr algn="r" defTabSz="939800"/>
            <a:fld id="{47B791CB-5E7B-47C9-879A-94819E7CD447}" type="slidenum">
              <a:rPr lang="fr-FR" sz="1300"/>
              <a:pPr algn="r" defTabSz="939800"/>
              <a:t>23</a:t>
            </a:fld>
            <a:endParaRPr lang="fr-FR" sz="13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36548" name="Espace réservé du numéro de diapositive 3"/>
          <p:cNvSpPr txBox="1">
            <a:spLocks noGrp="1"/>
          </p:cNvSpPr>
          <p:nvPr/>
        </p:nvSpPr>
        <p:spPr bwMode="auto">
          <a:xfrm>
            <a:off x="3768725" y="9285288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39" tIns="46919" rIns="93839" bIns="46919" anchor="b"/>
          <a:lstStyle/>
          <a:p>
            <a:pPr algn="r" defTabSz="939800"/>
            <a:fld id="{C9B30F37-4137-4C8D-86CB-8BC507134E0C}" type="slidenum">
              <a:rPr lang="fr-FR" sz="1300"/>
              <a:pPr algn="r" defTabSz="939800"/>
              <a:t>24</a:t>
            </a:fld>
            <a:endParaRPr lang="fr-FR" sz="13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9"/>
          <p:cNvSpPr txBox="1">
            <a:spLocks noGrp="1" noChangeArrowheads="1"/>
          </p:cNvSpPr>
          <p:nvPr/>
        </p:nvSpPr>
        <p:spPr bwMode="auto">
          <a:xfrm>
            <a:off x="3768725" y="9285288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39" tIns="46919" rIns="93839" bIns="46919" anchor="b"/>
          <a:lstStyle/>
          <a:p>
            <a:pPr algn="r" defTabSz="433388">
              <a:tabLst>
                <a:tab pos="0" algn="l"/>
                <a:tab pos="431800" algn="l"/>
                <a:tab pos="869950" algn="l"/>
                <a:tab pos="1304925" algn="l"/>
                <a:tab pos="1739900" algn="l"/>
                <a:tab pos="2174875" algn="l"/>
                <a:tab pos="2613025" algn="l"/>
                <a:tab pos="3046413" algn="l"/>
                <a:tab pos="3481388" algn="l"/>
                <a:tab pos="3919538" algn="l"/>
                <a:tab pos="4352925" algn="l"/>
                <a:tab pos="4789488" algn="l"/>
                <a:tab pos="5226050" algn="l"/>
                <a:tab pos="5661025" algn="l"/>
                <a:tab pos="6096000" algn="l"/>
                <a:tab pos="6530975" algn="l"/>
                <a:tab pos="6967538" algn="l"/>
                <a:tab pos="7402513" algn="l"/>
                <a:tab pos="7839075" algn="l"/>
                <a:tab pos="8275638" algn="l"/>
                <a:tab pos="8710613" algn="l"/>
              </a:tabLst>
            </a:pPr>
            <a:fld id="{452B0792-D3E7-4F23-9483-D258E66AE127}" type="slidenum">
              <a:rPr lang="en-GB" sz="1300">
                <a:solidFill>
                  <a:srgbClr val="000000"/>
                </a:solidFill>
              </a:rPr>
              <a:pPr algn="r" defTabSz="433388">
                <a:tabLst>
                  <a:tab pos="0" algn="l"/>
                  <a:tab pos="431800" algn="l"/>
                  <a:tab pos="869950" algn="l"/>
                  <a:tab pos="1304925" algn="l"/>
                  <a:tab pos="1739900" algn="l"/>
                  <a:tab pos="2174875" algn="l"/>
                  <a:tab pos="2613025" algn="l"/>
                  <a:tab pos="3046413" algn="l"/>
                  <a:tab pos="3481388" algn="l"/>
                  <a:tab pos="3919538" algn="l"/>
                  <a:tab pos="4352925" algn="l"/>
                  <a:tab pos="4789488" algn="l"/>
                  <a:tab pos="5226050" algn="l"/>
                  <a:tab pos="5661025" algn="l"/>
                  <a:tab pos="6096000" algn="l"/>
                  <a:tab pos="6530975" algn="l"/>
                  <a:tab pos="6967538" algn="l"/>
                  <a:tab pos="7402513" algn="l"/>
                  <a:tab pos="7839075" algn="l"/>
                  <a:tab pos="8275638" algn="l"/>
                  <a:tab pos="8710613" algn="l"/>
                </a:tabLst>
              </a:pPr>
              <a:t>25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239619" name="Text Box 1"/>
          <p:cNvSpPr txBox="1">
            <a:spLocks noChangeArrowheads="1"/>
          </p:cNvSpPr>
          <p:nvPr/>
        </p:nvSpPr>
        <p:spPr bwMode="auto">
          <a:xfrm>
            <a:off x="892175" y="731838"/>
            <a:ext cx="4865688" cy="3667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63" tIns="44332" rIns="88663" bIns="44332" anchor="ctr"/>
          <a:lstStyle/>
          <a:p>
            <a:pPr defTabSz="430213"/>
            <a:endParaRPr lang="it-IT" sz="2300">
              <a:solidFill>
                <a:schemeClr val="bg1"/>
              </a:solidFill>
            </a:endParaRPr>
          </a:p>
        </p:txBody>
      </p:sp>
      <p:sp>
        <p:nvSpPr>
          <p:cNvPr id="239620" name="Rectangle 2"/>
          <p:cNvSpPr>
            <a:spLocks noGrp="1" noChangeArrowheads="1"/>
          </p:cNvSpPr>
          <p:nvPr>
            <p:ph type="body"/>
          </p:nvPr>
        </p:nvSpPr>
        <p:spPr>
          <a:xfrm>
            <a:off x="887413" y="4643438"/>
            <a:ext cx="4870450" cy="4395787"/>
          </a:xfrm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632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1080F-992B-42D3-9A57-1F35FB10A3F8}" type="slidenum">
              <a:rPr lang="fr-FR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7065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A143C-2B6C-409C-9231-905919A4BA64}" type="slidenum">
              <a:rPr lang="fr-FR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7270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80DF4-C5F7-4AC4-9442-0E1153870689}" type="slidenum">
              <a:rPr lang="fr-FR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4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7475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9777E-3FC6-4869-9959-2059A770B43C}" type="slidenum">
              <a:rPr lang="fr-FR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7680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AC2C4A-0DDB-4722-94A4-1A00F69351AD}" type="slidenum">
              <a:rPr lang="fr-FR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7885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9409B9-D226-46A4-B0AE-7472137D7D10}" type="slidenum">
              <a:rPr lang="fr-FR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41668" name="Espace réservé du numéro de diapositive 3"/>
          <p:cNvSpPr txBox="1">
            <a:spLocks noGrp="1"/>
          </p:cNvSpPr>
          <p:nvPr/>
        </p:nvSpPr>
        <p:spPr bwMode="auto">
          <a:xfrm>
            <a:off x="3768725" y="9285288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39" tIns="46919" rIns="93839" bIns="46919" anchor="b"/>
          <a:lstStyle/>
          <a:p>
            <a:pPr algn="r" defTabSz="939800"/>
            <a:fld id="{3498CACF-69A7-4432-AC5B-3304D90DBFFD}" type="slidenum">
              <a:rPr lang="fr-FR" sz="1300"/>
              <a:pPr algn="r" defTabSz="939800"/>
              <a:t>31</a:t>
            </a:fld>
            <a:endParaRPr lang="fr-FR" sz="13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8089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49926-4352-43FA-AA22-EF79111C2BA4}" type="slidenum">
              <a:rPr lang="fr-FR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8294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18CF1-D68B-4438-AF03-D8FC30A29CCC}" type="slidenum">
              <a:rPr lang="fr-FR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8499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821FB-E19D-422F-A0E4-587A5FFE3DA0}" type="slidenum">
              <a:rPr lang="fr-FR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8704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14F81-DD75-42AB-AE0D-A49AB0FD8977}" type="slidenum">
              <a:rPr lang="fr-FR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33388">
              <a:tabLst>
                <a:tab pos="0" algn="l"/>
                <a:tab pos="431800" algn="l"/>
                <a:tab pos="869950" algn="l"/>
                <a:tab pos="1304925" algn="l"/>
                <a:tab pos="1739900" algn="l"/>
                <a:tab pos="2174875" algn="l"/>
                <a:tab pos="2613025" algn="l"/>
                <a:tab pos="3046413" algn="l"/>
                <a:tab pos="3481388" algn="l"/>
                <a:tab pos="3919538" algn="l"/>
                <a:tab pos="4352925" algn="l"/>
                <a:tab pos="4789488" algn="l"/>
                <a:tab pos="5226050" algn="l"/>
                <a:tab pos="5661025" algn="l"/>
                <a:tab pos="6096000" algn="l"/>
                <a:tab pos="6530975" algn="l"/>
                <a:tab pos="6967538" algn="l"/>
                <a:tab pos="7402513" algn="l"/>
                <a:tab pos="7839075" algn="l"/>
                <a:tab pos="8275638" algn="l"/>
                <a:tab pos="8710613" algn="l"/>
              </a:tabLst>
            </a:pPr>
            <a:fld id="{844CDCB9-AF84-4D19-83FF-5054BB94E9E3}" type="slidenum">
              <a:rPr lang="en-GB">
                <a:solidFill>
                  <a:srgbClr val="000000"/>
                </a:solidFill>
              </a:rPr>
              <a:pPr defTabSz="433388">
                <a:tabLst>
                  <a:tab pos="0" algn="l"/>
                  <a:tab pos="431800" algn="l"/>
                  <a:tab pos="869950" algn="l"/>
                  <a:tab pos="1304925" algn="l"/>
                  <a:tab pos="1739900" algn="l"/>
                  <a:tab pos="2174875" algn="l"/>
                  <a:tab pos="2613025" algn="l"/>
                  <a:tab pos="3046413" algn="l"/>
                  <a:tab pos="3481388" algn="l"/>
                  <a:tab pos="3919538" algn="l"/>
                  <a:tab pos="4352925" algn="l"/>
                  <a:tab pos="4789488" algn="l"/>
                  <a:tab pos="5226050" algn="l"/>
                  <a:tab pos="5661025" algn="l"/>
                  <a:tab pos="6096000" algn="l"/>
                  <a:tab pos="6530975" algn="l"/>
                  <a:tab pos="6967538" algn="l"/>
                  <a:tab pos="7402513" algn="l"/>
                  <a:tab pos="7839075" algn="l"/>
                  <a:tab pos="8275638" algn="l"/>
                  <a:tab pos="8710613" algn="l"/>
                </a:tabLst>
              </a:pPr>
              <a:t>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892175" y="731838"/>
            <a:ext cx="4865688" cy="3667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63" tIns="44332" rIns="88663" bIns="44332" anchor="ctr"/>
          <a:lstStyle/>
          <a:p>
            <a:pPr defTabSz="430213"/>
            <a:endParaRPr lang="it-IT" sz="2300">
              <a:solidFill>
                <a:schemeClr val="bg1"/>
              </a:solidFill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/>
          </p:nvPr>
        </p:nvSpPr>
        <p:spPr>
          <a:xfrm>
            <a:off x="887413" y="4643438"/>
            <a:ext cx="4870450" cy="4395787"/>
          </a:xfrm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8909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24A68-56C4-45B8-BF15-DC0A9DCD2F87}" type="slidenum">
              <a:rPr lang="fr-FR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9113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C2406-2D9E-4B27-A9F9-E68BECF7B268}" type="slidenum">
              <a:rPr lang="fr-FR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9318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99BA4-EC22-4934-9E91-07378842BF52}" type="slidenum">
              <a:rPr lang="fr-FR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9523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7DF899-8138-456D-B072-3FDB256A8DAE}" type="slidenum">
              <a:rPr lang="fr-FR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9728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53BC4-7C5D-4AD4-B5F1-232C4922C910}" type="slidenum">
              <a:rPr lang="fr-FR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9933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84CCB-6CF5-4DA8-90C0-1ACCFF18545B}" type="slidenum">
              <a:rPr lang="fr-FR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0137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CEFEB-D762-4F92-911C-860172123340}" type="slidenum">
              <a:rPr lang="fr-FR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0342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4571A-8A4A-4573-9196-B320949E52A4}" type="slidenum">
              <a:rPr lang="fr-FR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0547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DF5522-E8EB-4FFB-9F62-E8C2AE468175}" type="slidenum">
              <a:rPr lang="fr-FR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0752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0DE1E-6281-42CF-A400-3C5E4563F135}" type="slidenum">
              <a:rPr lang="fr-FR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33388">
              <a:tabLst>
                <a:tab pos="0" algn="l"/>
                <a:tab pos="431800" algn="l"/>
                <a:tab pos="869950" algn="l"/>
                <a:tab pos="1304925" algn="l"/>
                <a:tab pos="1739900" algn="l"/>
                <a:tab pos="2174875" algn="l"/>
                <a:tab pos="2613025" algn="l"/>
                <a:tab pos="3046413" algn="l"/>
                <a:tab pos="3481388" algn="l"/>
                <a:tab pos="3919538" algn="l"/>
                <a:tab pos="4352925" algn="l"/>
                <a:tab pos="4789488" algn="l"/>
                <a:tab pos="5226050" algn="l"/>
                <a:tab pos="5661025" algn="l"/>
                <a:tab pos="6096000" algn="l"/>
                <a:tab pos="6530975" algn="l"/>
                <a:tab pos="6967538" algn="l"/>
                <a:tab pos="7402513" algn="l"/>
                <a:tab pos="7839075" algn="l"/>
                <a:tab pos="8275638" algn="l"/>
                <a:tab pos="8710613" algn="l"/>
              </a:tabLst>
            </a:pPr>
            <a:fld id="{C927645D-9DC6-4212-96A0-36418CE0B18F}" type="slidenum">
              <a:rPr lang="en-GB">
                <a:solidFill>
                  <a:srgbClr val="000000"/>
                </a:solidFill>
              </a:rPr>
              <a:pPr defTabSz="433388">
                <a:tabLst>
                  <a:tab pos="0" algn="l"/>
                  <a:tab pos="431800" algn="l"/>
                  <a:tab pos="869950" algn="l"/>
                  <a:tab pos="1304925" algn="l"/>
                  <a:tab pos="1739900" algn="l"/>
                  <a:tab pos="2174875" algn="l"/>
                  <a:tab pos="2613025" algn="l"/>
                  <a:tab pos="3046413" algn="l"/>
                  <a:tab pos="3481388" algn="l"/>
                  <a:tab pos="3919538" algn="l"/>
                  <a:tab pos="4352925" algn="l"/>
                  <a:tab pos="4789488" algn="l"/>
                  <a:tab pos="5226050" algn="l"/>
                  <a:tab pos="5661025" algn="l"/>
                  <a:tab pos="6096000" algn="l"/>
                  <a:tab pos="6530975" algn="l"/>
                  <a:tab pos="6967538" algn="l"/>
                  <a:tab pos="7402513" algn="l"/>
                  <a:tab pos="7839075" algn="l"/>
                  <a:tab pos="8275638" algn="l"/>
                  <a:tab pos="8710613" algn="l"/>
                </a:tabLst>
              </a:pPr>
              <a:t>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892175" y="731838"/>
            <a:ext cx="4865688" cy="3667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63" tIns="44332" rIns="88663" bIns="44332" anchor="ctr"/>
          <a:lstStyle/>
          <a:p>
            <a:pPr defTabSz="430213"/>
            <a:endParaRPr lang="it-IT" sz="2300">
              <a:solidFill>
                <a:schemeClr val="bg1"/>
              </a:solidFill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body"/>
          </p:nvPr>
        </p:nvSpPr>
        <p:spPr>
          <a:xfrm>
            <a:off x="887413" y="4643438"/>
            <a:ext cx="4870450" cy="4395787"/>
          </a:xfrm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0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0957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D3797-9CD4-4EF8-92C2-D2B3477F0044}" type="slidenum">
              <a:rPr lang="fr-FR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8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1161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BFD70-3ECB-4DE5-8CBE-95B8B3B2FC8B}" type="slidenum">
              <a:rPr lang="fr-FR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6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1366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A706B-78EB-44E4-A27D-31F130BD9553}" type="slidenum">
              <a:rPr lang="fr-FR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1571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CD837-B014-4269-935D-6A65290D628E}" type="slidenum">
              <a:rPr lang="fr-FR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2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1776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D6776-C74C-431C-BFDF-C7DFE4C5C108}" type="slidenum">
              <a:rPr lang="fr-FR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1981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321F5-D3A6-4592-911B-A869D37C6909}" type="slidenum">
              <a:rPr lang="fr-FR"/>
              <a:pPr/>
              <a:t>51</a:t>
            </a:fld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2185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AAECCB-DEA9-478B-B206-2A370AA56A68}" type="slidenum">
              <a:rPr lang="fr-FR"/>
              <a:pPr/>
              <a:t>52</a:t>
            </a:fld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6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2390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5F122-5D0F-4B46-A7DC-F2160C4365BC}" type="slidenum">
              <a:rPr lang="fr-FR"/>
              <a:pPr/>
              <a:t>53</a:t>
            </a:fld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4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2595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EBEA1-C2DB-4F85-B247-886D538A2F7B}" type="slidenum">
              <a:rPr lang="fr-FR"/>
              <a:pPr/>
              <a:t>54</a:t>
            </a:fld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2800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A3B9A-9A79-4C39-A4BA-6DC3A8D2D79F}" type="slidenum">
              <a:rPr lang="fr-FR"/>
              <a:pPr/>
              <a:t>55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33388">
              <a:tabLst>
                <a:tab pos="0" algn="l"/>
                <a:tab pos="431800" algn="l"/>
                <a:tab pos="869950" algn="l"/>
                <a:tab pos="1304925" algn="l"/>
                <a:tab pos="1739900" algn="l"/>
                <a:tab pos="2174875" algn="l"/>
                <a:tab pos="2613025" algn="l"/>
                <a:tab pos="3046413" algn="l"/>
                <a:tab pos="3481388" algn="l"/>
                <a:tab pos="3919538" algn="l"/>
                <a:tab pos="4352925" algn="l"/>
                <a:tab pos="4789488" algn="l"/>
                <a:tab pos="5226050" algn="l"/>
                <a:tab pos="5661025" algn="l"/>
                <a:tab pos="6096000" algn="l"/>
                <a:tab pos="6530975" algn="l"/>
                <a:tab pos="6967538" algn="l"/>
                <a:tab pos="7402513" algn="l"/>
                <a:tab pos="7839075" algn="l"/>
                <a:tab pos="8275638" algn="l"/>
                <a:tab pos="8710613" algn="l"/>
              </a:tabLst>
            </a:pPr>
            <a:fld id="{4B975C15-5A5D-4503-BF06-DE1957B6FB77}" type="slidenum">
              <a:rPr lang="en-GB">
                <a:solidFill>
                  <a:srgbClr val="000000"/>
                </a:solidFill>
              </a:rPr>
              <a:pPr defTabSz="433388">
                <a:tabLst>
                  <a:tab pos="0" algn="l"/>
                  <a:tab pos="431800" algn="l"/>
                  <a:tab pos="869950" algn="l"/>
                  <a:tab pos="1304925" algn="l"/>
                  <a:tab pos="1739900" algn="l"/>
                  <a:tab pos="2174875" algn="l"/>
                  <a:tab pos="2613025" algn="l"/>
                  <a:tab pos="3046413" algn="l"/>
                  <a:tab pos="3481388" algn="l"/>
                  <a:tab pos="3919538" algn="l"/>
                  <a:tab pos="4352925" algn="l"/>
                  <a:tab pos="4789488" algn="l"/>
                  <a:tab pos="5226050" algn="l"/>
                  <a:tab pos="5661025" algn="l"/>
                  <a:tab pos="6096000" algn="l"/>
                  <a:tab pos="6530975" algn="l"/>
                  <a:tab pos="6967538" algn="l"/>
                  <a:tab pos="7402513" algn="l"/>
                  <a:tab pos="7839075" algn="l"/>
                  <a:tab pos="8275638" algn="l"/>
                  <a:tab pos="8710613" algn="l"/>
                </a:tabLst>
              </a:pPr>
              <a:t>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892175" y="731838"/>
            <a:ext cx="4865688" cy="3667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63" tIns="44332" rIns="88663" bIns="44332" anchor="ctr"/>
          <a:lstStyle/>
          <a:p>
            <a:pPr defTabSz="430213"/>
            <a:endParaRPr lang="it-IT" sz="2300">
              <a:solidFill>
                <a:schemeClr val="bg1"/>
              </a:solidFill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body"/>
          </p:nvPr>
        </p:nvSpPr>
        <p:spPr>
          <a:xfrm>
            <a:off x="887413" y="4643438"/>
            <a:ext cx="4870450" cy="4395787"/>
          </a:xfrm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0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3005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6E63A-3DCD-4996-9E27-DC93EF1F5B54}" type="slidenum">
              <a:rPr lang="fr-FR"/>
              <a:pPr/>
              <a:t>56</a:t>
            </a:fld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3209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23254-737B-4B0E-AD1C-16BE8BB84F25}" type="slidenum">
              <a:rPr lang="fr-FR"/>
              <a:pPr/>
              <a:t>57</a:t>
            </a:fld>
            <a:endParaRPr 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6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3414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AFD7FF-C55C-4761-B215-BD5CF187163A}" type="slidenum">
              <a:rPr lang="fr-FR"/>
              <a:pPr/>
              <a:t>58</a:t>
            </a:fld>
            <a:endParaRPr 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4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3619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EA2C5-3062-4901-8E3F-009C7D65CC04}" type="slidenum">
              <a:rPr lang="fr-FR"/>
              <a:pPr/>
              <a:t>59</a:t>
            </a:fld>
            <a:endParaRPr 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2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3824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49848-E6C8-4A63-A9BA-40A080BD5CAC}" type="slidenum">
              <a:rPr lang="fr-FR"/>
              <a:pPr/>
              <a:t>60</a:t>
            </a:fld>
            <a:endParaRPr 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0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4029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6B21C-F1EF-4BDD-9BF8-828DB4BFFFA4}" type="slidenum">
              <a:rPr lang="fr-FR"/>
              <a:pPr/>
              <a:t>61</a:t>
            </a:fld>
            <a:endParaRPr 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8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4233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67B34-F2A6-434C-AF7F-D66F217C7A75}" type="slidenum">
              <a:rPr lang="fr-FR"/>
              <a:pPr/>
              <a:t>62</a:t>
            </a:fld>
            <a:endParaRPr 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6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4438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F8BBA-BDFC-4D19-AE85-B4509F2EC1FC}" type="slidenum">
              <a:rPr lang="fr-FR"/>
              <a:pPr/>
              <a:t>63</a:t>
            </a:fld>
            <a:endParaRPr 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4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4643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E4B20-0C04-442F-AE0D-5DCCC87587D7}" type="slidenum">
              <a:rPr lang="fr-FR"/>
              <a:pPr/>
              <a:t>64</a:t>
            </a:fld>
            <a:endParaRPr 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2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4848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0F025-8135-4DDD-9F34-ED261B20AA08}" type="slidenum">
              <a:rPr lang="fr-FR"/>
              <a:pPr/>
              <a:t>65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451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516822-A692-49B0-9602-A6F2B3AE071E}" type="slidenum">
              <a:rPr lang="fr-FR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0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5053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4D412-232D-4759-98C7-8D38947F13F2}" type="slidenum">
              <a:rPr lang="fr-FR"/>
              <a:pPr/>
              <a:t>66</a:t>
            </a:fld>
            <a:endParaRPr lang="fr-F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8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5257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0F616-DDDB-4194-A172-6F7D059E46F1}" type="slidenum">
              <a:rPr lang="fr-FR"/>
              <a:pPr/>
              <a:t>67</a:t>
            </a:fld>
            <a:endParaRPr lang="fr-F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5462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F59E5-439D-4982-89A0-5C79336838D1}" type="slidenum">
              <a:rPr lang="fr-FR"/>
              <a:pPr/>
              <a:t>68</a:t>
            </a:fld>
            <a:endParaRPr 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4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5667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0DA31-9ADE-4AFD-A342-1F2D14AFD29C}" type="slidenum">
              <a:rPr lang="fr-FR"/>
              <a:pPr/>
              <a:t>69</a:t>
            </a:fld>
            <a:endParaRPr lang="fr-F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2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5872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C8B76-D185-4AE8-95FB-2BDAC6720BF1}" type="slidenum">
              <a:rPr lang="fr-FR"/>
              <a:pPr/>
              <a:t>70</a:t>
            </a:fld>
            <a:endParaRPr 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0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6077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B7706-B754-4AE4-822F-94B5BE39250E}" type="slidenum">
              <a:rPr lang="fr-FR"/>
              <a:pPr/>
              <a:t>71</a:t>
            </a:fld>
            <a:endParaRPr lang="fr-F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33388">
              <a:tabLst>
                <a:tab pos="0" algn="l"/>
                <a:tab pos="431800" algn="l"/>
                <a:tab pos="869950" algn="l"/>
                <a:tab pos="1304925" algn="l"/>
                <a:tab pos="1739900" algn="l"/>
                <a:tab pos="2174875" algn="l"/>
                <a:tab pos="2613025" algn="l"/>
                <a:tab pos="3046413" algn="l"/>
                <a:tab pos="3481388" algn="l"/>
                <a:tab pos="3919538" algn="l"/>
                <a:tab pos="4352925" algn="l"/>
                <a:tab pos="4789488" algn="l"/>
                <a:tab pos="5226050" algn="l"/>
                <a:tab pos="5661025" algn="l"/>
                <a:tab pos="6096000" algn="l"/>
                <a:tab pos="6530975" algn="l"/>
                <a:tab pos="6967538" algn="l"/>
                <a:tab pos="7402513" algn="l"/>
                <a:tab pos="7839075" algn="l"/>
                <a:tab pos="8275638" algn="l"/>
                <a:tab pos="8710613" algn="l"/>
              </a:tabLst>
            </a:pPr>
            <a:fld id="{FF74A81E-D646-432C-B1E4-02ECDB0B6AD1}" type="slidenum">
              <a:rPr lang="en-GB">
                <a:solidFill>
                  <a:srgbClr val="000000"/>
                </a:solidFill>
              </a:rPr>
              <a:pPr defTabSz="433388">
                <a:tabLst>
                  <a:tab pos="0" algn="l"/>
                  <a:tab pos="431800" algn="l"/>
                  <a:tab pos="869950" algn="l"/>
                  <a:tab pos="1304925" algn="l"/>
                  <a:tab pos="1739900" algn="l"/>
                  <a:tab pos="2174875" algn="l"/>
                  <a:tab pos="2613025" algn="l"/>
                  <a:tab pos="3046413" algn="l"/>
                  <a:tab pos="3481388" algn="l"/>
                  <a:tab pos="3919538" algn="l"/>
                  <a:tab pos="4352925" algn="l"/>
                  <a:tab pos="4789488" algn="l"/>
                  <a:tab pos="5226050" algn="l"/>
                  <a:tab pos="5661025" algn="l"/>
                  <a:tab pos="6096000" algn="l"/>
                  <a:tab pos="6530975" algn="l"/>
                  <a:tab pos="6967538" algn="l"/>
                  <a:tab pos="7402513" algn="l"/>
                  <a:tab pos="7839075" algn="l"/>
                  <a:tab pos="8275638" algn="l"/>
                  <a:tab pos="8710613" algn="l"/>
                </a:tabLst>
              </a:pPr>
              <a:t>72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62819" name="Text Box 1"/>
          <p:cNvSpPr txBox="1">
            <a:spLocks noChangeArrowheads="1"/>
          </p:cNvSpPr>
          <p:nvPr/>
        </p:nvSpPr>
        <p:spPr bwMode="auto">
          <a:xfrm>
            <a:off x="892175" y="731838"/>
            <a:ext cx="4865688" cy="3667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63" tIns="44332" rIns="88663" bIns="44332" anchor="ctr"/>
          <a:lstStyle/>
          <a:p>
            <a:pPr defTabSz="430213"/>
            <a:endParaRPr lang="it-IT" sz="2300">
              <a:solidFill>
                <a:schemeClr val="bg1"/>
              </a:solidFill>
            </a:endParaRPr>
          </a:p>
        </p:txBody>
      </p:sp>
      <p:sp>
        <p:nvSpPr>
          <p:cNvPr id="162820" name="Rectangle 2"/>
          <p:cNvSpPr>
            <a:spLocks noGrp="1" noChangeArrowheads="1"/>
          </p:cNvSpPr>
          <p:nvPr>
            <p:ph type="body"/>
          </p:nvPr>
        </p:nvSpPr>
        <p:spPr>
          <a:xfrm>
            <a:off x="887413" y="4643438"/>
            <a:ext cx="4870450" cy="4395787"/>
          </a:xfrm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33388">
              <a:tabLst>
                <a:tab pos="0" algn="l"/>
                <a:tab pos="431800" algn="l"/>
                <a:tab pos="869950" algn="l"/>
                <a:tab pos="1304925" algn="l"/>
                <a:tab pos="1739900" algn="l"/>
                <a:tab pos="2174875" algn="l"/>
                <a:tab pos="2613025" algn="l"/>
                <a:tab pos="3046413" algn="l"/>
                <a:tab pos="3481388" algn="l"/>
                <a:tab pos="3919538" algn="l"/>
                <a:tab pos="4352925" algn="l"/>
                <a:tab pos="4789488" algn="l"/>
                <a:tab pos="5226050" algn="l"/>
                <a:tab pos="5661025" algn="l"/>
                <a:tab pos="6096000" algn="l"/>
                <a:tab pos="6530975" algn="l"/>
                <a:tab pos="6967538" algn="l"/>
                <a:tab pos="7402513" algn="l"/>
                <a:tab pos="7839075" algn="l"/>
                <a:tab pos="8275638" algn="l"/>
                <a:tab pos="8710613" algn="l"/>
              </a:tabLst>
            </a:pPr>
            <a:fld id="{78F7EEEF-5293-4A16-86F0-92C06F79F49C}" type="slidenum">
              <a:rPr lang="en-GB">
                <a:solidFill>
                  <a:srgbClr val="000000"/>
                </a:solidFill>
              </a:rPr>
              <a:pPr defTabSz="433388">
                <a:tabLst>
                  <a:tab pos="0" algn="l"/>
                  <a:tab pos="431800" algn="l"/>
                  <a:tab pos="869950" algn="l"/>
                  <a:tab pos="1304925" algn="l"/>
                  <a:tab pos="1739900" algn="l"/>
                  <a:tab pos="2174875" algn="l"/>
                  <a:tab pos="2613025" algn="l"/>
                  <a:tab pos="3046413" algn="l"/>
                  <a:tab pos="3481388" algn="l"/>
                  <a:tab pos="3919538" algn="l"/>
                  <a:tab pos="4352925" algn="l"/>
                  <a:tab pos="4789488" algn="l"/>
                  <a:tab pos="5226050" algn="l"/>
                  <a:tab pos="5661025" algn="l"/>
                  <a:tab pos="6096000" algn="l"/>
                  <a:tab pos="6530975" algn="l"/>
                  <a:tab pos="6967538" algn="l"/>
                  <a:tab pos="7402513" algn="l"/>
                  <a:tab pos="7839075" algn="l"/>
                  <a:tab pos="8275638" algn="l"/>
                  <a:tab pos="8710613" algn="l"/>
                </a:tabLst>
              </a:pPr>
              <a:t>73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64867" name="Text Box 1"/>
          <p:cNvSpPr txBox="1">
            <a:spLocks noChangeArrowheads="1"/>
          </p:cNvSpPr>
          <p:nvPr/>
        </p:nvSpPr>
        <p:spPr bwMode="auto">
          <a:xfrm>
            <a:off x="892175" y="731838"/>
            <a:ext cx="4865688" cy="36671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63" tIns="44332" rIns="88663" bIns="44332" anchor="ctr"/>
          <a:lstStyle/>
          <a:p>
            <a:pPr defTabSz="430213"/>
            <a:endParaRPr lang="it-IT" sz="2300">
              <a:solidFill>
                <a:schemeClr val="bg1"/>
              </a:solidFill>
            </a:endParaRPr>
          </a:p>
        </p:txBody>
      </p:sp>
      <p:sp>
        <p:nvSpPr>
          <p:cNvPr id="164868" name="Rectangle 2"/>
          <p:cNvSpPr>
            <a:spLocks noGrp="1" noChangeArrowheads="1"/>
          </p:cNvSpPr>
          <p:nvPr>
            <p:ph type="body"/>
          </p:nvPr>
        </p:nvSpPr>
        <p:spPr>
          <a:xfrm>
            <a:off x="887413" y="4643438"/>
            <a:ext cx="4870450" cy="4395787"/>
          </a:xfrm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4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6691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DE9D5-7D5A-4EA4-B4B2-2ABEDE2E67E0}" type="slidenum">
              <a:rPr lang="fr-FR"/>
              <a:pPr/>
              <a:t>74</a:t>
            </a:fld>
            <a:endParaRPr lang="fr-F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2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6896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14028-B014-491E-B5AB-C221A9D4E882}" type="slidenum">
              <a:rPr lang="fr-FR"/>
              <a:pPr/>
              <a:t>75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14020" name="Espace réservé du numéro de diapositive 3"/>
          <p:cNvSpPr txBox="1">
            <a:spLocks noGrp="1"/>
          </p:cNvSpPr>
          <p:nvPr/>
        </p:nvSpPr>
        <p:spPr bwMode="auto">
          <a:xfrm>
            <a:off x="3768725" y="9285288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39" tIns="46919" rIns="93839" bIns="46919" anchor="b"/>
          <a:lstStyle/>
          <a:p>
            <a:pPr algn="r" defTabSz="939800"/>
            <a:fld id="{1FC6FAB1-4A7F-48FB-9A91-93B4E871D1D7}" type="slidenum">
              <a:rPr lang="fr-FR" sz="1300"/>
              <a:pPr algn="r" defTabSz="939800"/>
              <a:t>11</a:t>
            </a:fld>
            <a:endParaRPr lang="fr-FR" sz="130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0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7101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00DB2-51BF-4741-9356-3045F0A7306A}" type="slidenum">
              <a:rPr lang="fr-FR"/>
              <a:pPr/>
              <a:t>76</a:t>
            </a:fld>
            <a:endParaRPr lang="fr-F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7B78F-07CE-4ED9-BF2D-7BEE763266A1}" type="slidenum">
              <a:rPr lang="fr-FR"/>
              <a:pPr/>
              <a:t>77</a:t>
            </a:fld>
            <a:endParaRPr lang="fr-FR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5106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7510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E205C-252C-4433-A5C6-FA691A8AACD0}" type="slidenum">
              <a:rPr lang="fr-FR"/>
              <a:pPr/>
              <a:t>78</a:t>
            </a:fld>
            <a:endParaRPr lang="fr-F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4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7715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70E875-EAE9-4B9A-A54E-86FD5527FE3E}" type="slidenum">
              <a:rPr lang="fr-FR"/>
              <a:pPr/>
              <a:t>79</a:t>
            </a:fld>
            <a:endParaRPr lang="fr-F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2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7920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367EC3-5707-4221-9087-4A41669113E3}" type="slidenum">
              <a:rPr lang="fr-FR"/>
              <a:pPr/>
              <a:t>80</a:t>
            </a:fld>
            <a:endParaRPr lang="fr-F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0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8125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D2E0E-D67E-4282-9176-0A3976F47027}" type="slidenum">
              <a:rPr lang="fr-FR"/>
              <a:pPr/>
              <a:t>81</a:t>
            </a:fld>
            <a:endParaRPr lang="fr-F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D7B89-2C47-449C-B29D-482681F679C1}" type="slidenum">
              <a:rPr lang="fr-FR"/>
              <a:pPr/>
              <a:t>82</a:t>
            </a:fld>
            <a:endParaRPr lang="fr-FR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6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8534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A216C-DD6B-417D-BCA7-4B77734E7173}" type="slidenum">
              <a:rPr lang="fr-FR"/>
              <a:pPr/>
              <a:t>83</a:t>
            </a:fld>
            <a:endParaRPr lang="fr-F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7394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8739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22A25-12E1-43DB-A359-A64B1EE90B63}" type="slidenum">
              <a:rPr lang="fr-FR"/>
              <a:pPr/>
              <a:t>84</a:t>
            </a:fld>
            <a:endParaRPr lang="fr-F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42E10-1B5B-4D2C-A660-D885AFB579DD}" type="slidenum">
              <a:rPr lang="fr-FR"/>
              <a:pPr/>
              <a:t>85</a:t>
            </a:fld>
            <a:endParaRPr lang="fr-FR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17092" name="Espace réservé du numéro de diapositive 3"/>
          <p:cNvSpPr txBox="1">
            <a:spLocks noGrp="1"/>
          </p:cNvSpPr>
          <p:nvPr/>
        </p:nvSpPr>
        <p:spPr bwMode="auto">
          <a:xfrm>
            <a:off x="3768725" y="9285288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39" tIns="46919" rIns="93839" bIns="46919" anchor="b"/>
          <a:lstStyle/>
          <a:p>
            <a:pPr algn="r" defTabSz="939800"/>
            <a:fld id="{4DFC78FD-8D0F-4657-88F2-DF32B6FC4839}" type="slidenum">
              <a:rPr lang="fr-FR" sz="1300"/>
              <a:pPr algn="r" defTabSz="939800"/>
              <a:t>12</a:t>
            </a:fld>
            <a:endParaRPr lang="fr-FR" sz="130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0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9149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703C1-9CB0-45E1-84DC-756FB3F38F3A}" type="slidenum">
              <a:rPr lang="fr-FR"/>
              <a:pPr/>
              <a:t>86</a:t>
            </a:fld>
            <a:endParaRPr lang="fr-F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8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9353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88901-A945-4781-8BF1-281B82B5DEA6}" type="slidenum">
              <a:rPr lang="fr-FR"/>
              <a:pPr/>
              <a:t>87</a:t>
            </a:fld>
            <a:endParaRPr lang="fr-F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6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9558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BF41B-6591-462D-9C4B-CD97C8584CCC}" type="slidenum">
              <a:rPr lang="fr-FR"/>
              <a:pPr/>
              <a:t>88</a:t>
            </a:fld>
            <a:endParaRPr lang="fr-F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4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19763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0FF69-CC01-4A11-9355-D91B8B489C52}" type="slidenum">
              <a:rPr lang="fr-FR"/>
              <a:pPr/>
              <a:t>89</a:t>
            </a:fld>
            <a:endParaRPr lang="fr-F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2C8A9-0A21-4A67-B9E3-A726F04D3FBB}" type="slidenum">
              <a:rPr lang="fr-FR"/>
              <a:pPr/>
              <a:t>90</a:t>
            </a:fld>
            <a:endParaRPr lang="fr-FR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0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fr-FR" smtClean="0"/>
          </a:p>
        </p:txBody>
      </p:sp>
      <p:sp>
        <p:nvSpPr>
          <p:cNvPr id="20173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74E52-1F8C-4DC8-BEE0-671859F08134}" type="slidenum">
              <a:rPr lang="fr-FR" altLang="fr-FR"/>
              <a:pPr/>
              <a:t>91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8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fr-FR" smtClean="0"/>
          </a:p>
        </p:txBody>
      </p:sp>
      <p:sp>
        <p:nvSpPr>
          <p:cNvPr id="20377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DBDD5-AE1D-4B06-9ADF-58281C1C7E10}" type="slidenum">
              <a:rPr lang="fr-FR" altLang="fr-FR"/>
              <a:pPr/>
              <a:t>92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6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fr-FR" smtClean="0"/>
          </a:p>
        </p:txBody>
      </p:sp>
      <p:sp>
        <p:nvSpPr>
          <p:cNvPr id="20582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73422-1BDC-440A-80A1-253AF8AAA1D4}" type="slidenum">
              <a:rPr lang="fr-FR" altLang="fr-FR"/>
              <a:pPr/>
              <a:t>93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19140" name="Espace réservé du numéro de diapositive 3"/>
          <p:cNvSpPr txBox="1">
            <a:spLocks noGrp="1"/>
          </p:cNvSpPr>
          <p:nvPr/>
        </p:nvSpPr>
        <p:spPr bwMode="auto">
          <a:xfrm>
            <a:off x="3768725" y="9285288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39" tIns="46919" rIns="93839" bIns="46919" anchor="b"/>
          <a:lstStyle/>
          <a:p>
            <a:pPr algn="r" defTabSz="939800"/>
            <a:fld id="{5BC3A41F-B96F-4F1E-8EA0-B962660BC0D4}" type="slidenum">
              <a:rPr lang="fr-FR" sz="1300"/>
              <a:pPr algn="r" defTabSz="939800"/>
              <a:t>13</a:t>
            </a:fld>
            <a:endParaRPr lang="fr-FR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19250 w 4848"/>
                  <a:gd name="T1" fmla="*/ 458158 h 432"/>
                  <a:gd name="T2" fmla="*/ 0 w 4848"/>
                  <a:gd name="T3" fmla="*/ 458158 h 432"/>
                  <a:gd name="T4" fmla="*/ 0 w 4848"/>
                  <a:gd name="T5" fmla="*/ 0 h 432"/>
                  <a:gd name="T6" fmla="*/ 19250 w 4848"/>
                  <a:gd name="T7" fmla="*/ 0 h 432"/>
                  <a:gd name="T8" fmla="*/ 19250 w 4848"/>
                  <a:gd name="T9" fmla="*/ 458158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4 w 15"/>
                    <a:gd name="T1" fmla="*/ 3 h 23"/>
                    <a:gd name="T2" fmla="*/ 41 w 15"/>
                    <a:gd name="T3" fmla="*/ 3 h 23"/>
                    <a:gd name="T4" fmla="*/ 36 w 15"/>
                    <a:gd name="T5" fmla="*/ 6 h 23"/>
                    <a:gd name="T6" fmla="*/ 14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4 h 23"/>
                    <a:gd name="T2" fmla="*/ 19 w 20"/>
                    <a:gd name="T3" fmla="*/ 3 h 23"/>
                    <a:gd name="T4" fmla="*/ 7 w 20"/>
                    <a:gd name="T5" fmla="*/ 7 h 23"/>
                    <a:gd name="T6" fmla="*/ 3 w 20"/>
                    <a:gd name="T7" fmla="*/ 4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24 w 30"/>
                    <a:gd name="T1" fmla="*/ 6 h 42"/>
                    <a:gd name="T2" fmla="*/ 8 w 30"/>
                    <a:gd name="T3" fmla="*/ 4 h 42"/>
                    <a:gd name="T4" fmla="*/ 0 w 30"/>
                    <a:gd name="T5" fmla="*/ 2 h 42"/>
                    <a:gd name="T6" fmla="*/ 24 w 30"/>
                    <a:gd name="T7" fmla="*/ 2 h 42"/>
                    <a:gd name="T8" fmla="*/ 38 w 30"/>
                    <a:gd name="T9" fmla="*/ 4 h 42"/>
                    <a:gd name="T10" fmla="*/ 36 w 30"/>
                    <a:gd name="T11" fmla="*/ 6 h 42"/>
                    <a:gd name="T12" fmla="*/ 24 w 30"/>
                    <a:gd name="T13" fmla="*/ 6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6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7 h 46"/>
                    <a:gd name="T10" fmla="*/ 12 w 65"/>
                    <a:gd name="T11" fmla="*/ 12 h 46"/>
                    <a:gd name="T12" fmla="*/ 8 w 65"/>
                    <a:gd name="T13" fmla="*/ 5 h 46"/>
                    <a:gd name="T14" fmla="*/ 12 w 65"/>
                    <a:gd name="T15" fmla="*/ 3 h 46"/>
                    <a:gd name="T16" fmla="*/ 14 w 65"/>
                    <a:gd name="T17" fmla="*/ 6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7 h 47"/>
                    <a:gd name="T2" fmla="*/ 18 w 69"/>
                    <a:gd name="T3" fmla="*/ 6 h 47"/>
                    <a:gd name="T4" fmla="*/ 44 w 69"/>
                    <a:gd name="T5" fmla="*/ 1 h 47"/>
                    <a:gd name="T6" fmla="*/ 56 w 69"/>
                    <a:gd name="T7" fmla="*/ 2 h 47"/>
                    <a:gd name="T8" fmla="*/ 42 w 69"/>
                    <a:gd name="T9" fmla="*/ 4 h 47"/>
                    <a:gd name="T10" fmla="*/ 28 w 69"/>
                    <a:gd name="T11" fmla="*/ 7 h 47"/>
                    <a:gd name="T12" fmla="*/ 22 w 69"/>
                    <a:gd name="T13" fmla="*/ 10 h 47"/>
                    <a:gd name="T14" fmla="*/ 16 w 69"/>
                    <a:gd name="T15" fmla="*/ 10 h 47"/>
                    <a:gd name="T16" fmla="*/ 12 w 69"/>
                    <a:gd name="T17" fmla="*/ 8 h 47"/>
                    <a:gd name="T18" fmla="*/ 0 w 69"/>
                    <a:gd name="T19" fmla="*/ 8 h 47"/>
                    <a:gd name="T20" fmla="*/ 0 w 69"/>
                    <a:gd name="T21" fmla="*/ 7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4 h 277"/>
                    <a:gd name="T4" fmla="*/ 46 w 355"/>
                    <a:gd name="T5" fmla="*/ 7 h 277"/>
                    <a:gd name="T6" fmla="*/ 76 w 355"/>
                    <a:gd name="T7" fmla="*/ 11 h 277"/>
                    <a:gd name="T8" fmla="*/ 92 w 355"/>
                    <a:gd name="T9" fmla="*/ 14 h 277"/>
                    <a:gd name="T10" fmla="*/ 122 w 355"/>
                    <a:gd name="T11" fmla="*/ 21 h 277"/>
                    <a:gd name="T12" fmla="*/ 136 w 355"/>
                    <a:gd name="T13" fmla="*/ 27 h 277"/>
                    <a:gd name="T14" fmla="*/ 148 w 355"/>
                    <a:gd name="T15" fmla="*/ 28 h 277"/>
                    <a:gd name="T16" fmla="*/ 154 w 355"/>
                    <a:gd name="T17" fmla="*/ 31 h 277"/>
                    <a:gd name="T18" fmla="*/ 176 w 355"/>
                    <a:gd name="T19" fmla="*/ 33 h 277"/>
                    <a:gd name="T20" fmla="*/ 170 w 355"/>
                    <a:gd name="T21" fmla="*/ 41 h 277"/>
                    <a:gd name="T22" fmla="*/ 177 w 355"/>
                    <a:gd name="T23" fmla="*/ 47 h 277"/>
                    <a:gd name="T24" fmla="*/ 190 w 355"/>
                    <a:gd name="T25" fmla="*/ 49 h 277"/>
                    <a:gd name="T26" fmla="*/ 208 w 355"/>
                    <a:gd name="T27" fmla="*/ 49 h 277"/>
                    <a:gd name="T28" fmla="*/ 228 w 355"/>
                    <a:gd name="T29" fmla="*/ 51 h 277"/>
                    <a:gd name="T30" fmla="*/ 246 w 355"/>
                    <a:gd name="T31" fmla="*/ 50 h 277"/>
                    <a:gd name="T32" fmla="*/ 264 w 355"/>
                    <a:gd name="T33" fmla="*/ 52 h 277"/>
                    <a:gd name="T34" fmla="*/ 288 w 355"/>
                    <a:gd name="T35" fmla="*/ 54 h 277"/>
                    <a:gd name="T36" fmla="*/ 306 w 355"/>
                    <a:gd name="T37" fmla="*/ 55 h 277"/>
                    <a:gd name="T38" fmla="*/ 344 w 355"/>
                    <a:gd name="T39" fmla="*/ 55 h 277"/>
                    <a:gd name="T40" fmla="*/ 334 w 355"/>
                    <a:gd name="T41" fmla="*/ 58 h 277"/>
                    <a:gd name="T42" fmla="*/ 314 w 355"/>
                    <a:gd name="T43" fmla="*/ 57 h 277"/>
                    <a:gd name="T44" fmla="*/ 292 w 355"/>
                    <a:gd name="T45" fmla="*/ 57 h 277"/>
                    <a:gd name="T46" fmla="*/ 280 w 355"/>
                    <a:gd name="T47" fmla="*/ 55 h 277"/>
                    <a:gd name="T48" fmla="*/ 244 w 355"/>
                    <a:gd name="T49" fmla="*/ 55 h 277"/>
                    <a:gd name="T50" fmla="*/ 226 w 355"/>
                    <a:gd name="T51" fmla="*/ 55 h 277"/>
                    <a:gd name="T52" fmla="*/ 172 w 355"/>
                    <a:gd name="T53" fmla="*/ 51 h 277"/>
                    <a:gd name="T54" fmla="*/ 160 w 355"/>
                    <a:gd name="T55" fmla="*/ 45 h 277"/>
                    <a:gd name="T56" fmla="*/ 126 w 355"/>
                    <a:gd name="T57" fmla="*/ 43 h 277"/>
                    <a:gd name="T58" fmla="*/ 108 w 355"/>
                    <a:gd name="T59" fmla="*/ 40 h 277"/>
                    <a:gd name="T60" fmla="*/ 94 w 355"/>
                    <a:gd name="T61" fmla="*/ 33 h 277"/>
                    <a:gd name="T62" fmla="*/ 68 w 355"/>
                    <a:gd name="T63" fmla="*/ 22 h 277"/>
                    <a:gd name="T64" fmla="*/ 64 w 355"/>
                    <a:gd name="T65" fmla="*/ 21 h 277"/>
                    <a:gd name="T66" fmla="*/ 58 w 355"/>
                    <a:gd name="T67" fmla="*/ 21 h 277"/>
                    <a:gd name="T68" fmla="*/ 54 w 355"/>
                    <a:gd name="T69" fmla="*/ 18 h 277"/>
                    <a:gd name="T70" fmla="*/ 38 w 355"/>
                    <a:gd name="T71" fmla="*/ 12 h 277"/>
                    <a:gd name="T72" fmla="*/ 20 w 355"/>
                    <a:gd name="T73" fmla="*/ 8 h 277"/>
                    <a:gd name="T74" fmla="*/ 4 w 355"/>
                    <a:gd name="T75" fmla="*/ 5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12 h 206"/>
                    <a:gd name="T2" fmla="*/ 66 w 156"/>
                    <a:gd name="T3" fmla="*/ 11 h 206"/>
                    <a:gd name="T4" fmla="*/ 68 w 156"/>
                    <a:gd name="T5" fmla="*/ 10 h 206"/>
                    <a:gd name="T6" fmla="*/ 88 w 156"/>
                    <a:gd name="T7" fmla="*/ 8 h 206"/>
                    <a:gd name="T8" fmla="*/ 114 w 156"/>
                    <a:gd name="T9" fmla="*/ 4 h 206"/>
                    <a:gd name="T10" fmla="*/ 120 w 156"/>
                    <a:gd name="T11" fmla="*/ 2 h 206"/>
                    <a:gd name="T12" fmla="*/ 132 w 156"/>
                    <a:gd name="T13" fmla="*/ 0 h 206"/>
                    <a:gd name="T14" fmla="*/ 158 w 156"/>
                    <a:gd name="T15" fmla="*/ 5 h 206"/>
                    <a:gd name="T16" fmla="*/ 154 w 156"/>
                    <a:gd name="T17" fmla="*/ 8 h 206"/>
                    <a:gd name="T18" fmla="*/ 134 w 156"/>
                    <a:gd name="T19" fmla="*/ 12 h 206"/>
                    <a:gd name="T20" fmla="*/ 140 w 156"/>
                    <a:gd name="T21" fmla="*/ 18 h 206"/>
                    <a:gd name="T22" fmla="*/ 150 w 156"/>
                    <a:gd name="T23" fmla="*/ 20 h 206"/>
                    <a:gd name="T24" fmla="*/ 154 w 156"/>
                    <a:gd name="T25" fmla="*/ 24 h 206"/>
                    <a:gd name="T26" fmla="*/ 136 w 156"/>
                    <a:gd name="T27" fmla="*/ 24 h 206"/>
                    <a:gd name="T28" fmla="*/ 124 w 156"/>
                    <a:gd name="T29" fmla="*/ 27 h 206"/>
                    <a:gd name="T30" fmla="*/ 112 w 156"/>
                    <a:gd name="T31" fmla="*/ 29 h 206"/>
                    <a:gd name="T32" fmla="*/ 108 w 156"/>
                    <a:gd name="T33" fmla="*/ 37 h 206"/>
                    <a:gd name="T34" fmla="*/ 96 w 156"/>
                    <a:gd name="T35" fmla="*/ 38 h 206"/>
                    <a:gd name="T36" fmla="*/ 90 w 156"/>
                    <a:gd name="T37" fmla="*/ 38 h 206"/>
                    <a:gd name="T38" fmla="*/ 76 w 156"/>
                    <a:gd name="T39" fmla="*/ 38 h 206"/>
                    <a:gd name="T40" fmla="*/ 72 w 156"/>
                    <a:gd name="T41" fmla="*/ 36 h 206"/>
                    <a:gd name="T42" fmla="*/ 60 w 156"/>
                    <a:gd name="T43" fmla="*/ 35 h 206"/>
                    <a:gd name="T44" fmla="*/ 42 w 156"/>
                    <a:gd name="T45" fmla="*/ 36 h 206"/>
                    <a:gd name="T46" fmla="*/ 28 w 156"/>
                    <a:gd name="T47" fmla="*/ 35 h 206"/>
                    <a:gd name="T48" fmla="*/ 10 w 156"/>
                    <a:gd name="T49" fmla="*/ 28 h 206"/>
                    <a:gd name="T50" fmla="*/ 4 w 156"/>
                    <a:gd name="T51" fmla="*/ 24 h 206"/>
                    <a:gd name="T52" fmla="*/ 0 w 156"/>
                    <a:gd name="T53" fmla="*/ 22 h 206"/>
                    <a:gd name="T54" fmla="*/ 20 w 156"/>
                    <a:gd name="T55" fmla="*/ 18 h 206"/>
                    <a:gd name="T56" fmla="*/ 32 w 156"/>
                    <a:gd name="T57" fmla="*/ 19 h 206"/>
                    <a:gd name="T58" fmla="*/ 34 w 156"/>
                    <a:gd name="T59" fmla="*/ 15 h 206"/>
                    <a:gd name="T60" fmla="*/ 52 w 156"/>
                    <a:gd name="T61" fmla="*/ 12 h 206"/>
                    <a:gd name="T62" fmla="*/ 54 w 156"/>
                    <a:gd name="T63" fmla="*/ 12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8 h 38"/>
                    <a:gd name="T2" fmla="*/ 18 w 109"/>
                    <a:gd name="T3" fmla="*/ 3 h 38"/>
                    <a:gd name="T4" fmla="*/ 46 w 109"/>
                    <a:gd name="T5" fmla="*/ 5 h 38"/>
                    <a:gd name="T6" fmla="*/ 80 w 109"/>
                    <a:gd name="T7" fmla="*/ 3 h 38"/>
                    <a:gd name="T8" fmla="*/ 98 w 109"/>
                    <a:gd name="T9" fmla="*/ 0 h 38"/>
                    <a:gd name="T10" fmla="*/ 84 w 109"/>
                    <a:gd name="T11" fmla="*/ 7 h 38"/>
                    <a:gd name="T12" fmla="*/ 68 w 109"/>
                    <a:gd name="T13" fmla="*/ 9 h 38"/>
                    <a:gd name="T14" fmla="*/ 42 w 109"/>
                    <a:gd name="T15" fmla="*/ 8 h 38"/>
                    <a:gd name="T16" fmla="*/ 14 w 109"/>
                    <a:gd name="T17" fmla="*/ 8 h 38"/>
                    <a:gd name="T18" fmla="*/ 4 w 109"/>
                    <a:gd name="T19" fmla="*/ 8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3 h 104"/>
                    <a:gd name="T2" fmla="*/ 18 w 76"/>
                    <a:gd name="T3" fmla="*/ 0 h 104"/>
                    <a:gd name="T4" fmla="*/ 34 w 76"/>
                    <a:gd name="T5" fmla="*/ 3 h 104"/>
                    <a:gd name="T6" fmla="*/ 54 w 76"/>
                    <a:gd name="T7" fmla="*/ 2 h 104"/>
                    <a:gd name="T8" fmla="*/ 38 w 76"/>
                    <a:gd name="T9" fmla="*/ 6 h 104"/>
                    <a:gd name="T10" fmla="*/ 46 w 76"/>
                    <a:gd name="T11" fmla="*/ 9 h 104"/>
                    <a:gd name="T12" fmla="*/ 50 w 76"/>
                    <a:gd name="T13" fmla="*/ 11 h 104"/>
                    <a:gd name="T14" fmla="*/ 38 w 76"/>
                    <a:gd name="T15" fmla="*/ 14 h 104"/>
                    <a:gd name="T16" fmla="*/ 34 w 76"/>
                    <a:gd name="T17" fmla="*/ 11 h 104"/>
                    <a:gd name="T18" fmla="*/ 22 w 76"/>
                    <a:gd name="T19" fmla="*/ 9 h 104"/>
                    <a:gd name="T20" fmla="*/ 28 w 76"/>
                    <a:gd name="T21" fmla="*/ 12 h 104"/>
                    <a:gd name="T22" fmla="*/ 30 w 76"/>
                    <a:gd name="T23" fmla="*/ 14 h 104"/>
                    <a:gd name="T24" fmla="*/ 20 w 76"/>
                    <a:gd name="T25" fmla="*/ 19 h 104"/>
                    <a:gd name="T26" fmla="*/ 12 w 76"/>
                    <a:gd name="T27" fmla="*/ 19 h 104"/>
                    <a:gd name="T28" fmla="*/ 8 w 76"/>
                    <a:gd name="T29" fmla="*/ 17 h 104"/>
                    <a:gd name="T30" fmla="*/ 0 w 76"/>
                    <a:gd name="T31" fmla="*/ 10 h 104"/>
                    <a:gd name="T32" fmla="*/ 2 w 76"/>
                    <a:gd name="T33" fmla="*/ 5 h 104"/>
                    <a:gd name="T34" fmla="*/ 8 w 76"/>
                    <a:gd name="T35" fmla="*/ 3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5 h 61"/>
                    <a:gd name="T2" fmla="*/ 13 w 37"/>
                    <a:gd name="T3" fmla="*/ 0 h 61"/>
                    <a:gd name="T4" fmla="*/ 15 w 37"/>
                    <a:gd name="T5" fmla="*/ 5 h 61"/>
                    <a:gd name="T6" fmla="*/ 37 w 37"/>
                    <a:gd name="T7" fmla="*/ 6 h 61"/>
                    <a:gd name="T8" fmla="*/ 19 w 37"/>
                    <a:gd name="T9" fmla="*/ 7 h 61"/>
                    <a:gd name="T10" fmla="*/ 5 w 37"/>
                    <a:gd name="T11" fmla="*/ 10 h 61"/>
                    <a:gd name="T12" fmla="*/ 1 w 37"/>
                    <a:gd name="T13" fmla="*/ 6 h 61"/>
                    <a:gd name="T14" fmla="*/ 3 w 37"/>
                    <a:gd name="T15" fmla="*/ 5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1 w 49"/>
                    <a:gd name="T3" fmla="*/ 0 h 29"/>
                    <a:gd name="T4" fmla="*/ 34 w 49"/>
                    <a:gd name="T5" fmla="*/ 3 h 29"/>
                    <a:gd name="T6" fmla="*/ 27 w 49"/>
                    <a:gd name="T7" fmla="*/ 3 h 29"/>
                    <a:gd name="T8" fmla="*/ 3 w 49"/>
                    <a:gd name="T9" fmla="*/ 3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13 h 48"/>
                    <a:gd name="T2" fmla="*/ 15 w 61"/>
                    <a:gd name="T3" fmla="*/ 10 h 48"/>
                    <a:gd name="T4" fmla="*/ 3 w 61"/>
                    <a:gd name="T5" fmla="*/ 8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8 h 48"/>
                    <a:gd name="T14" fmla="*/ 61 w 61"/>
                    <a:gd name="T15" fmla="*/ 11 h 48"/>
                    <a:gd name="T16" fmla="*/ 41 w 61"/>
                    <a:gd name="T17" fmla="*/ 13 h 48"/>
                    <a:gd name="T18" fmla="*/ 23 w 61"/>
                    <a:gd name="T19" fmla="*/ 16 h 48"/>
                    <a:gd name="T20" fmla="*/ 21 w 61"/>
                    <a:gd name="T21" fmla="*/ 13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6 h 182"/>
                    <a:gd name="T2" fmla="*/ 36 w 286"/>
                    <a:gd name="T3" fmla="*/ 2 h 182"/>
                    <a:gd name="T4" fmla="*/ 26 w 286"/>
                    <a:gd name="T5" fmla="*/ 6 h 182"/>
                    <a:gd name="T6" fmla="*/ 0 w 286"/>
                    <a:gd name="T7" fmla="*/ 5 h 182"/>
                    <a:gd name="T8" fmla="*/ 10 w 286"/>
                    <a:gd name="T9" fmla="*/ 9 h 182"/>
                    <a:gd name="T10" fmla="*/ 16 w 286"/>
                    <a:gd name="T11" fmla="*/ 13 h 182"/>
                    <a:gd name="T12" fmla="*/ 24 w 286"/>
                    <a:gd name="T13" fmla="*/ 9 h 182"/>
                    <a:gd name="T14" fmla="*/ 30 w 286"/>
                    <a:gd name="T15" fmla="*/ 9 h 182"/>
                    <a:gd name="T16" fmla="*/ 48 w 286"/>
                    <a:gd name="T17" fmla="*/ 11 h 182"/>
                    <a:gd name="T18" fmla="*/ 70 w 286"/>
                    <a:gd name="T19" fmla="*/ 13 h 182"/>
                    <a:gd name="T20" fmla="*/ 88 w 286"/>
                    <a:gd name="T21" fmla="*/ 14 h 182"/>
                    <a:gd name="T22" fmla="*/ 106 w 286"/>
                    <a:gd name="T23" fmla="*/ 20 h 182"/>
                    <a:gd name="T24" fmla="*/ 104 w 286"/>
                    <a:gd name="T25" fmla="*/ 25 h 182"/>
                    <a:gd name="T26" fmla="*/ 98 w 286"/>
                    <a:gd name="T27" fmla="*/ 28 h 182"/>
                    <a:gd name="T28" fmla="*/ 122 w 286"/>
                    <a:gd name="T29" fmla="*/ 25 h 182"/>
                    <a:gd name="T30" fmla="*/ 140 w 286"/>
                    <a:gd name="T31" fmla="*/ 29 h 182"/>
                    <a:gd name="T32" fmla="*/ 168 w 286"/>
                    <a:gd name="T33" fmla="*/ 29 h 182"/>
                    <a:gd name="T34" fmla="*/ 174 w 286"/>
                    <a:gd name="T35" fmla="*/ 29 h 182"/>
                    <a:gd name="T36" fmla="*/ 168 w 286"/>
                    <a:gd name="T37" fmla="*/ 28 h 182"/>
                    <a:gd name="T38" fmla="*/ 178 w 286"/>
                    <a:gd name="T39" fmla="*/ 28 h 182"/>
                    <a:gd name="T40" fmla="*/ 186 w 286"/>
                    <a:gd name="T41" fmla="*/ 24 h 182"/>
                    <a:gd name="T42" fmla="*/ 202 w 286"/>
                    <a:gd name="T43" fmla="*/ 25 h 182"/>
                    <a:gd name="T44" fmla="*/ 214 w 286"/>
                    <a:gd name="T45" fmla="*/ 25 h 182"/>
                    <a:gd name="T46" fmla="*/ 244 w 286"/>
                    <a:gd name="T47" fmla="*/ 34 h 182"/>
                    <a:gd name="T48" fmla="*/ 262 w 286"/>
                    <a:gd name="T49" fmla="*/ 35 h 182"/>
                    <a:gd name="T50" fmla="*/ 284 w 286"/>
                    <a:gd name="T51" fmla="*/ 34 h 182"/>
                    <a:gd name="T52" fmla="*/ 268 w 286"/>
                    <a:gd name="T53" fmla="*/ 32 h 182"/>
                    <a:gd name="T54" fmla="*/ 256 w 286"/>
                    <a:gd name="T55" fmla="*/ 28 h 182"/>
                    <a:gd name="T56" fmla="*/ 250 w 286"/>
                    <a:gd name="T57" fmla="*/ 26 h 182"/>
                    <a:gd name="T58" fmla="*/ 248 w 286"/>
                    <a:gd name="T59" fmla="*/ 25 h 182"/>
                    <a:gd name="T60" fmla="*/ 236 w 286"/>
                    <a:gd name="T61" fmla="*/ 24 h 182"/>
                    <a:gd name="T62" fmla="*/ 240 w 286"/>
                    <a:gd name="T63" fmla="*/ 20 h 182"/>
                    <a:gd name="T64" fmla="*/ 220 w 286"/>
                    <a:gd name="T65" fmla="*/ 16 h 182"/>
                    <a:gd name="T66" fmla="*/ 210 w 286"/>
                    <a:gd name="T67" fmla="*/ 13 h 182"/>
                    <a:gd name="T68" fmla="*/ 190 w 286"/>
                    <a:gd name="T69" fmla="*/ 11 h 182"/>
                    <a:gd name="T70" fmla="*/ 168 w 286"/>
                    <a:gd name="T71" fmla="*/ 7 h 182"/>
                    <a:gd name="T72" fmla="*/ 156 w 286"/>
                    <a:gd name="T73" fmla="*/ 7 h 182"/>
                    <a:gd name="T74" fmla="*/ 120 w 286"/>
                    <a:gd name="T75" fmla="*/ 3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6 h 182"/>
                    <a:gd name="T84" fmla="*/ 46 w 286"/>
                    <a:gd name="T85" fmla="*/ 6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11 h 78"/>
                    <a:gd name="T2" fmla="*/ 27 w 78"/>
                    <a:gd name="T3" fmla="*/ 12 h 78"/>
                    <a:gd name="T4" fmla="*/ 45 w 78"/>
                    <a:gd name="T5" fmla="*/ 9 h 78"/>
                    <a:gd name="T6" fmla="*/ 57 w 78"/>
                    <a:gd name="T7" fmla="*/ 6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5 h 78"/>
                    <a:gd name="T14" fmla="*/ 67 w 78"/>
                    <a:gd name="T15" fmla="*/ 11 h 78"/>
                    <a:gd name="T16" fmla="*/ 33 w 78"/>
                    <a:gd name="T17" fmla="*/ 16 h 78"/>
                    <a:gd name="T18" fmla="*/ 9 w 78"/>
                    <a:gd name="T19" fmla="*/ 14 h 78"/>
                    <a:gd name="T20" fmla="*/ 3 w 78"/>
                    <a:gd name="T21" fmla="*/ 13 h 78"/>
                    <a:gd name="T22" fmla="*/ 1 w 78"/>
                    <a:gd name="T23" fmla="*/ 11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4 h 22"/>
                    <a:gd name="T2" fmla="*/ 14 w 26"/>
                    <a:gd name="T3" fmla="*/ 0 h 22"/>
                    <a:gd name="T4" fmla="*/ 14 w 26"/>
                    <a:gd name="T5" fmla="*/ 7 h 22"/>
                    <a:gd name="T6" fmla="*/ 8 w 26"/>
                    <a:gd name="T7" fmla="*/ 4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11 h 80"/>
                    <a:gd name="T2" fmla="*/ 14 w 80"/>
                    <a:gd name="T3" fmla="*/ 6 h 80"/>
                    <a:gd name="T4" fmla="*/ 26 w 80"/>
                    <a:gd name="T5" fmla="*/ 5 h 80"/>
                    <a:gd name="T6" fmla="*/ 48 w 80"/>
                    <a:gd name="T7" fmla="*/ 4 h 80"/>
                    <a:gd name="T8" fmla="*/ 58 w 80"/>
                    <a:gd name="T9" fmla="*/ 0 h 80"/>
                    <a:gd name="T10" fmla="*/ 80 w 80"/>
                    <a:gd name="T11" fmla="*/ 8 h 80"/>
                    <a:gd name="T12" fmla="*/ 70 w 80"/>
                    <a:gd name="T13" fmla="*/ 12 h 80"/>
                    <a:gd name="T14" fmla="*/ 54 w 80"/>
                    <a:gd name="T15" fmla="*/ 14 h 80"/>
                    <a:gd name="T16" fmla="*/ 48 w 80"/>
                    <a:gd name="T17" fmla="*/ 17 h 80"/>
                    <a:gd name="T18" fmla="*/ 32 w 80"/>
                    <a:gd name="T19" fmla="*/ 14 h 80"/>
                    <a:gd name="T20" fmla="*/ 38 w 80"/>
                    <a:gd name="T21" fmla="*/ 12 h 80"/>
                    <a:gd name="T22" fmla="*/ 30 w 80"/>
                    <a:gd name="T23" fmla="*/ 6 h 80"/>
                    <a:gd name="T24" fmla="*/ 20 w 80"/>
                    <a:gd name="T25" fmla="*/ 10 h 80"/>
                    <a:gd name="T26" fmla="*/ 8 w 80"/>
                    <a:gd name="T27" fmla="*/ 12 h 80"/>
                    <a:gd name="T28" fmla="*/ 0 w 80"/>
                    <a:gd name="T29" fmla="*/ 11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19 h 174"/>
                    <a:gd name="T2" fmla="*/ 26 w 94"/>
                    <a:gd name="T3" fmla="*/ 25 h 174"/>
                    <a:gd name="T4" fmla="*/ 32 w 94"/>
                    <a:gd name="T5" fmla="*/ 21 h 174"/>
                    <a:gd name="T6" fmla="*/ 52 w 94"/>
                    <a:gd name="T7" fmla="*/ 20 h 174"/>
                    <a:gd name="T8" fmla="*/ 46 w 94"/>
                    <a:gd name="T9" fmla="*/ 24 h 174"/>
                    <a:gd name="T10" fmla="*/ 66 w 94"/>
                    <a:gd name="T11" fmla="*/ 25 h 174"/>
                    <a:gd name="T12" fmla="*/ 76 w 94"/>
                    <a:gd name="T13" fmla="*/ 28 h 174"/>
                    <a:gd name="T14" fmla="*/ 58 w 94"/>
                    <a:gd name="T15" fmla="*/ 29 h 174"/>
                    <a:gd name="T16" fmla="*/ 74 w 94"/>
                    <a:gd name="T17" fmla="*/ 34 h 174"/>
                    <a:gd name="T18" fmla="*/ 84 w 94"/>
                    <a:gd name="T19" fmla="*/ 31 h 174"/>
                    <a:gd name="T20" fmla="*/ 82 w 94"/>
                    <a:gd name="T21" fmla="*/ 22 h 174"/>
                    <a:gd name="T22" fmla="*/ 60 w 94"/>
                    <a:gd name="T23" fmla="*/ 20 h 174"/>
                    <a:gd name="T24" fmla="*/ 50 w 94"/>
                    <a:gd name="T25" fmla="*/ 16 h 174"/>
                    <a:gd name="T26" fmla="*/ 34 w 94"/>
                    <a:gd name="T27" fmla="*/ 16 h 174"/>
                    <a:gd name="T28" fmla="*/ 30 w 94"/>
                    <a:gd name="T29" fmla="*/ 13 h 174"/>
                    <a:gd name="T30" fmla="*/ 42 w 94"/>
                    <a:gd name="T31" fmla="*/ 9 h 174"/>
                    <a:gd name="T32" fmla="*/ 30 w 94"/>
                    <a:gd name="T33" fmla="*/ 0 h 174"/>
                    <a:gd name="T34" fmla="*/ 18 w 94"/>
                    <a:gd name="T35" fmla="*/ 5 h 174"/>
                    <a:gd name="T36" fmla="*/ 4 w 94"/>
                    <a:gd name="T37" fmla="*/ 9 h 174"/>
                    <a:gd name="T38" fmla="*/ 14 w 94"/>
                    <a:gd name="T39" fmla="*/ 16 h 174"/>
                    <a:gd name="T40" fmla="*/ 14 w 94"/>
                    <a:gd name="T41" fmla="*/ 19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5 h 50"/>
                    <a:gd name="T2" fmla="*/ 12 w 32"/>
                    <a:gd name="T3" fmla="*/ 0 h 50"/>
                    <a:gd name="T4" fmla="*/ 20 w 32"/>
                    <a:gd name="T5" fmla="*/ 3 h 50"/>
                    <a:gd name="T6" fmla="*/ 22 w 32"/>
                    <a:gd name="T7" fmla="*/ 5 h 50"/>
                    <a:gd name="T8" fmla="*/ 28 w 32"/>
                    <a:gd name="T9" fmla="*/ 5 h 50"/>
                    <a:gd name="T10" fmla="*/ 32 w 32"/>
                    <a:gd name="T11" fmla="*/ 7 h 50"/>
                    <a:gd name="T12" fmla="*/ 18 w 32"/>
                    <a:gd name="T13" fmla="*/ 11 h 50"/>
                    <a:gd name="T14" fmla="*/ 6 w 32"/>
                    <a:gd name="T15" fmla="*/ 5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9 h 50"/>
                    <a:gd name="T2" fmla="*/ 30 w 43"/>
                    <a:gd name="T3" fmla="*/ 4 h 50"/>
                    <a:gd name="T4" fmla="*/ 52 w 43"/>
                    <a:gd name="T5" fmla="*/ 0 h 50"/>
                    <a:gd name="T6" fmla="*/ 32 w 43"/>
                    <a:gd name="T7" fmla="*/ 6 h 50"/>
                    <a:gd name="T8" fmla="*/ 2 w 43"/>
                    <a:gd name="T9" fmla="*/ 11 h 50"/>
                    <a:gd name="T10" fmla="*/ 0 w 43"/>
                    <a:gd name="T11" fmla="*/ 9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494 w 471"/>
                    <a:gd name="T1" fmla="*/ 9753 h 281"/>
                    <a:gd name="T2" fmla="*/ 582 w 471"/>
                    <a:gd name="T3" fmla="*/ 8724 h 281"/>
                    <a:gd name="T4" fmla="*/ 534 w 471"/>
                    <a:gd name="T5" fmla="*/ 8528 h 281"/>
                    <a:gd name="T6" fmla="*/ 391 w 471"/>
                    <a:gd name="T7" fmla="*/ 7605 h 281"/>
                    <a:gd name="T8" fmla="*/ 94 w 471"/>
                    <a:gd name="T9" fmla="*/ 7491 h 281"/>
                    <a:gd name="T10" fmla="*/ 0 w 471"/>
                    <a:gd name="T11" fmla="*/ 6654 h 281"/>
                    <a:gd name="T12" fmla="*/ 292 w 471"/>
                    <a:gd name="T13" fmla="*/ 6285 h 281"/>
                    <a:gd name="T14" fmla="*/ 140 w 471"/>
                    <a:gd name="T15" fmla="*/ 5749 h 281"/>
                    <a:gd name="T16" fmla="*/ 42 w 471"/>
                    <a:gd name="T17" fmla="*/ 5566 h 281"/>
                    <a:gd name="T18" fmla="*/ 686 w 471"/>
                    <a:gd name="T19" fmla="*/ 4182 h 281"/>
                    <a:gd name="T20" fmla="*/ 1052 w 471"/>
                    <a:gd name="T21" fmla="*/ 3361 h 281"/>
                    <a:gd name="T22" fmla="*/ 1021 w 471"/>
                    <a:gd name="T23" fmla="*/ 2439 h 281"/>
                    <a:gd name="T24" fmla="*/ 582 w 471"/>
                    <a:gd name="T25" fmla="*/ 1492 h 281"/>
                    <a:gd name="T26" fmla="*/ 491 w 471"/>
                    <a:gd name="T27" fmla="*/ 1121 h 281"/>
                    <a:gd name="T28" fmla="*/ 630 w 471"/>
                    <a:gd name="T29" fmla="*/ 1249 h 281"/>
                    <a:gd name="T30" fmla="*/ 1153 w 471"/>
                    <a:gd name="T31" fmla="*/ 1235 h 281"/>
                    <a:gd name="T32" fmla="*/ 1537 w 471"/>
                    <a:gd name="T33" fmla="*/ 379 h 281"/>
                    <a:gd name="T34" fmla="*/ 1978 w 471"/>
                    <a:gd name="T35" fmla="*/ 0 h 281"/>
                    <a:gd name="T36" fmla="*/ 2119 w 471"/>
                    <a:gd name="T37" fmla="*/ 73 h 281"/>
                    <a:gd name="T38" fmla="*/ 2219 w 471"/>
                    <a:gd name="T39" fmla="*/ 313 h 281"/>
                    <a:gd name="T40" fmla="*/ 2362 w 471"/>
                    <a:gd name="T41" fmla="*/ 178 h 281"/>
                    <a:gd name="T42" fmla="*/ 2652 w 471"/>
                    <a:gd name="T43" fmla="*/ 277 h 281"/>
                    <a:gd name="T44" fmla="*/ 2794 w 471"/>
                    <a:gd name="T45" fmla="*/ 313 h 281"/>
                    <a:gd name="T46" fmla="*/ 3405 w 471"/>
                    <a:gd name="T47" fmla="*/ 488 h 281"/>
                    <a:gd name="T48" fmla="*/ 3739 w 471"/>
                    <a:gd name="T49" fmla="*/ 826 h 281"/>
                    <a:gd name="T50" fmla="*/ 4032 w 471"/>
                    <a:gd name="T51" fmla="*/ 591 h 281"/>
                    <a:gd name="T52" fmla="*/ 4158 w 471"/>
                    <a:gd name="T53" fmla="*/ 488 h 281"/>
                    <a:gd name="T54" fmla="*/ 4694 w 471"/>
                    <a:gd name="T55" fmla="*/ 488 h 281"/>
                    <a:gd name="T56" fmla="*/ 5075 w 471"/>
                    <a:gd name="T57" fmla="*/ 1121 h 281"/>
                    <a:gd name="T58" fmla="*/ 5565 w 471"/>
                    <a:gd name="T59" fmla="*/ 2053 h 281"/>
                    <a:gd name="T60" fmla="*/ 5901 w 471"/>
                    <a:gd name="T61" fmla="*/ 2439 h 281"/>
                    <a:gd name="T62" fmla="*/ 6188 w 471"/>
                    <a:gd name="T63" fmla="*/ 2366 h 281"/>
                    <a:gd name="T64" fmla="*/ 6501 w 471"/>
                    <a:gd name="T65" fmla="*/ 2252 h 281"/>
                    <a:gd name="T66" fmla="*/ 6986 w 471"/>
                    <a:gd name="T67" fmla="*/ 2486 h 281"/>
                    <a:gd name="T68" fmla="*/ 7212 w 471"/>
                    <a:gd name="T69" fmla="*/ 2818 h 281"/>
                    <a:gd name="T70" fmla="*/ 7413 w 471"/>
                    <a:gd name="T71" fmla="*/ 3130 h 281"/>
                    <a:gd name="T72" fmla="*/ 7656 w 471"/>
                    <a:gd name="T73" fmla="*/ 3875 h 281"/>
                    <a:gd name="T74" fmla="*/ 7748 w 471"/>
                    <a:gd name="T75" fmla="*/ 4182 h 281"/>
                    <a:gd name="T76" fmla="*/ 7790 w 471"/>
                    <a:gd name="T77" fmla="*/ 4363 h 281"/>
                    <a:gd name="T78" fmla="*/ 7458 w 471"/>
                    <a:gd name="T79" fmla="*/ 4930 h 281"/>
                    <a:gd name="T80" fmla="*/ 7748 w 471"/>
                    <a:gd name="T81" fmla="*/ 4922 h 281"/>
                    <a:gd name="T82" fmla="*/ 8238 w 471"/>
                    <a:gd name="T83" fmla="*/ 5410 h 281"/>
                    <a:gd name="T84" fmla="*/ 8769 w 471"/>
                    <a:gd name="T85" fmla="*/ 5471 h 281"/>
                    <a:gd name="T86" fmla="*/ 9153 w 471"/>
                    <a:gd name="T87" fmla="*/ 5850 h 281"/>
                    <a:gd name="T88" fmla="*/ 9210 w 471"/>
                    <a:gd name="T89" fmla="*/ 5998 h 281"/>
                    <a:gd name="T90" fmla="*/ 9210 w 471"/>
                    <a:gd name="T91" fmla="*/ 6127 h 281"/>
                    <a:gd name="T92" fmla="*/ 9479 w 471"/>
                    <a:gd name="T93" fmla="*/ 5998 h 281"/>
                    <a:gd name="T94" fmla="*/ 9634 w 471"/>
                    <a:gd name="T95" fmla="*/ 5961 h 281"/>
                    <a:gd name="T96" fmla="*/ 10570 w 471"/>
                    <a:gd name="T97" fmla="*/ 6441 h 281"/>
                    <a:gd name="T98" fmla="*/ 10755 w 471"/>
                    <a:gd name="T99" fmla="*/ 6929 h 281"/>
                    <a:gd name="T100" fmla="*/ 11195 w 471"/>
                    <a:gd name="T101" fmla="*/ 7002 h 281"/>
                    <a:gd name="T102" fmla="*/ 11335 w 471"/>
                    <a:gd name="T103" fmla="*/ 7491 h 281"/>
                    <a:gd name="T104" fmla="*/ 10860 w 471"/>
                    <a:gd name="T105" fmla="*/ 8989 h 281"/>
                    <a:gd name="T106" fmla="*/ 10466 w 471"/>
                    <a:gd name="T107" fmla="*/ 9797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7 h 844"/>
                    <a:gd name="T4" fmla="*/ 550 w 984"/>
                    <a:gd name="T5" fmla="*/ 7 h 844"/>
                    <a:gd name="T6" fmla="*/ 578 w 984"/>
                    <a:gd name="T7" fmla="*/ 26 h 844"/>
                    <a:gd name="T8" fmla="*/ 586 w 984"/>
                    <a:gd name="T9" fmla="*/ 19 h 844"/>
                    <a:gd name="T10" fmla="*/ 606 w 984"/>
                    <a:gd name="T11" fmla="*/ 14 h 844"/>
                    <a:gd name="T12" fmla="*/ 642 w 984"/>
                    <a:gd name="T13" fmla="*/ 26 h 844"/>
                    <a:gd name="T14" fmla="*/ 682 w 984"/>
                    <a:gd name="T15" fmla="*/ 20 h 844"/>
                    <a:gd name="T16" fmla="*/ 706 w 984"/>
                    <a:gd name="T17" fmla="*/ 17 h 844"/>
                    <a:gd name="T18" fmla="*/ 762 w 984"/>
                    <a:gd name="T19" fmla="*/ 2 h 844"/>
                    <a:gd name="T20" fmla="*/ 798 w 984"/>
                    <a:gd name="T21" fmla="*/ 14 h 844"/>
                    <a:gd name="T22" fmla="*/ 798 w 984"/>
                    <a:gd name="T23" fmla="*/ 26 h 844"/>
                    <a:gd name="T24" fmla="*/ 790 w 984"/>
                    <a:gd name="T25" fmla="*/ 32 h 844"/>
                    <a:gd name="T26" fmla="*/ 766 w 984"/>
                    <a:gd name="T27" fmla="*/ 33 h 844"/>
                    <a:gd name="T28" fmla="*/ 762 w 984"/>
                    <a:gd name="T29" fmla="*/ 39 h 844"/>
                    <a:gd name="T30" fmla="*/ 802 w 984"/>
                    <a:gd name="T31" fmla="*/ 47 h 844"/>
                    <a:gd name="T32" fmla="*/ 786 w 984"/>
                    <a:gd name="T33" fmla="*/ 66 h 844"/>
                    <a:gd name="T34" fmla="*/ 830 w 984"/>
                    <a:gd name="T35" fmla="*/ 84 h 844"/>
                    <a:gd name="T36" fmla="*/ 854 w 984"/>
                    <a:gd name="T37" fmla="*/ 92 h 844"/>
                    <a:gd name="T38" fmla="*/ 830 w 984"/>
                    <a:gd name="T39" fmla="*/ 92 h 844"/>
                    <a:gd name="T40" fmla="*/ 746 w 984"/>
                    <a:gd name="T41" fmla="*/ 77 h 844"/>
                    <a:gd name="T42" fmla="*/ 678 w 984"/>
                    <a:gd name="T43" fmla="*/ 82 h 844"/>
                    <a:gd name="T44" fmla="*/ 590 w 984"/>
                    <a:gd name="T45" fmla="*/ 90 h 844"/>
                    <a:gd name="T46" fmla="*/ 642 w 984"/>
                    <a:gd name="T47" fmla="*/ 118 h 844"/>
                    <a:gd name="T48" fmla="*/ 710 w 984"/>
                    <a:gd name="T49" fmla="*/ 124 h 844"/>
                    <a:gd name="T50" fmla="*/ 738 w 984"/>
                    <a:gd name="T51" fmla="*/ 112 h 844"/>
                    <a:gd name="T52" fmla="*/ 774 w 984"/>
                    <a:gd name="T53" fmla="*/ 116 h 844"/>
                    <a:gd name="T54" fmla="*/ 766 w 984"/>
                    <a:gd name="T55" fmla="*/ 129 h 844"/>
                    <a:gd name="T56" fmla="*/ 802 w 984"/>
                    <a:gd name="T57" fmla="*/ 136 h 844"/>
                    <a:gd name="T58" fmla="*/ 838 w 984"/>
                    <a:gd name="T59" fmla="*/ 134 h 844"/>
                    <a:gd name="T60" fmla="*/ 922 w 984"/>
                    <a:gd name="T61" fmla="*/ 164 h 844"/>
                    <a:gd name="T62" fmla="*/ 942 w 984"/>
                    <a:gd name="T63" fmla="*/ 169 h 844"/>
                    <a:gd name="T64" fmla="*/ 874 w 984"/>
                    <a:gd name="T65" fmla="*/ 166 h 844"/>
                    <a:gd name="T66" fmla="*/ 830 w 984"/>
                    <a:gd name="T67" fmla="*/ 155 h 844"/>
                    <a:gd name="T68" fmla="*/ 778 w 984"/>
                    <a:gd name="T69" fmla="*/ 145 h 844"/>
                    <a:gd name="T70" fmla="*/ 702 w 984"/>
                    <a:gd name="T71" fmla="*/ 135 h 844"/>
                    <a:gd name="T72" fmla="*/ 614 w 984"/>
                    <a:gd name="T73" fmla="*/ 133 h 844"/>
                    <a:gd name="T74" fmla="*/ 506 w 984"/>
                    <a:gd name="T75" fmla="*/ 121 h 844"/>
                    <a:gd name="T76" fmla="*/ 462 w 984"/>
                    <a:gd name="T77" fmla="*/ 103 h 844"/>
                    <a:gd name="T78" fmla="*/ 430 w 984"/>
                    <a:gd name="T79" fmla="*/ 94 h 844"/>
                    <a:gd name="T80" fmla="*/ 382 w 984"/>
                    <a:gd name="T81" fmla="*/ 88 h 844"/>
                    <a:gd name="T82" fmla="*/ 342 w 984"/>
                    <a:gd name="T83" fmla="*/ 75 h 844"/>
                    <a:gd name="T84" fmla="*/ 354 w 984"/>
                    <a:gd name="T85" fmla="*/ 84 h 844"/>
                    <a:gd name="T86" fmla="*/ 418 w 984"/>
                    <a:gd name="T87" fmla="*/ 101 h 844"/>
                    <a:gd name="T88" fmla="*/ 422 w 984"/>
                    <a:gd name="T89" fmla="*/ 107 h 844"/>
                    <a:gd name="T90" fmla="*/ 394 w 984"/>
                    <a:gd name="T91" fmla="*/ 102 h 844"/>
                    <a:gd name="T92" fmla="*/ 354 w 984"/>
                    <a:gd name="T93" fmla="*/ 95 h 844"/>
                    <a:gd name="T94" fmla="*/ 314 w 984"/>
                    <a:gd name="T95" fmla="*/ 82 h 844"/>
                    <a:gd name="T96" fmla="*/ 266 w 984"/>
                    <a:gd name="T97" fmla="*/ 71 h 844"/>
                    <a:gd name="T98" fmla="*/ 210 w 984"/>
                    <a:gd name="T99" fmla="*/ 64 h 844"/>
                    <a:gd name="T100" fmla="*/ 154 w 984"/>
                    <a:gd name="T101" fmla="*/ 48 h 844"/>
                    <a:gd name="T102" fmla="*/ 66 w 984"/>
                    <a:gd name="T103" fmla="*/ 13 h 844"/>
                    <a:gd name="T104" fmla="*/ 34 w 984"/>
                    <a:gd name="T105" fmla="*/ 7 h 844"/>
                    <a:gd name="T106" fmla="*/ 46 w 984"/>
                    <a:gd name="T107" fmla="*/ 5 h 844"/>
                    <a:gd name="T108" fmla="*/ 102 w 984"/>
                    <a:gd name="T109" fmla="*/ 14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6 h 48"/>
                    <a:gd name="T2" fmla="*/ 10 w 36"/>
                    <a:gd name="T3" fmla="*/ 9 h 48"/>
                    <a:gd name="T4" fmla="*/ 6 w 36"/>
                    <a:gd name="T5" fmla="*/ 6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20 w 36"/>
                    <a:gd name="T3" fmla="*/ 1 h 37"/>
                    <a:gd name="T4" fmla="*/ 55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13 h 96"/>
                    <a:gd name="T2" fmla="*/ 28 w 170"/>
                    <a:gd name="T3" fmla="*/ 7 h 96"/>
                    <a:gd name="T4" fmla="*/ 56 w 170"/>
                    <a:gd name="T5" fmla="*/ 6 h 96"/>
                    <a:gd name="T6" fmla="*/ 80 w 170"/>
                    <a:gd name="T7" fmla="*/ 3 h 96"/>
                    <a:gd name="T8" fmla="*/ 64 w 170"/>
                    <a:gd name="T9" fmla="*/ 7 h 96"/>
                    <a:gd name="T10" fmla="*/ 132 w 170"/>
                    <a:gd name="T11" fmla="*/ 13 h 96"/>
                    <a:gd name="T12" fmla="*/ 168 w 170"/>
                    <a:gd name="T13" fmla="*/ 17 h 96"/>
                    <a:gd name="T14" fmla="*/ 124 w 170"/>
                    <a:gd name="T15" fmla="*/ 20 h 96"/>
                    <a:gd name="T16" fmla="*/ 96 w 170"/>
                    <a:gd name="T17" fmla="*/ 15 h 96"/>
                    <a:gd name="T18" fmla="*/ 76 w 170"/>
                    <a:gd name="T19" fmla="*/ 14 h 96"/>
                    <a:gd name="T20" fmla="*/ 24 w 170"/>
                    <a:gd name="T21" fmla="*/ 11 h 96"/>
                    <a:gd name="T22" fmla="*/ 0 w 170"/>
                    <a:gd name="T23" fmla="*/ 13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6 h 44"/>
                    <a:gd name="T6" fmla="*/ 112 w 138"/>
                    <a:gd name="T7" fmla="*/ 5 h 44"/>
                    <a:gd name="T8" fmla="*/ 108 w 138"/>
                    <a:gd name="T9" fmla="*/ 11 h 44"/>
                    <a:gd name="T10" fmla="*/ 64 w 138"/>
                    <a:gd name="T11" fmla="*/ 10 h 44"/>
                    <a:gd name="T12" fmla="*/ 0 w 138"/>
                    <a:gd name="T13" fmla="*/ 9 h 44"/>
                    <a:gd name="T14" fmla="*/ 28 w 138"/>
                    <a:gd name="T15" fmla="*/ 5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5 h 42"/>
                    <a:gd name="T2" fmla="*/ 29 w 57"/>
                    <a:gd name="T3" fmla="*/ 2 h 42"/>
                    <a:gd name="T4" fmla="*/ 17 w 57"/>
                    <a:gd name="T5" fmla="*/ 5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1 w 39"/>
                    <a:gd name="T1" fmla="*/ 8 h 52"/>
                    <a:gd name="T2" fmla="*/ 11 w 39"/>
                    <a:gd name="T3" fmla="*/ 0 h 52"/>
                    <a:gd name="T4" fmla="*/ 11 w 39"/>
                    <a:gd name="T5" fmla="*/ 8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7 h 80"/>
                    <a:gd name="T4" fmla="*/ 32 w 44"/>
                    <a:gd name="T5" fmla="*/ 10 h 80"/>
                    <a:gd name="T6" fmla="*/ 44 w 44"/>
                    <a:gd name="T7" fmla="*/ 12 h 80"/>
                    <a:gd name="T8" fmla="*/ 32 w 44"/>
                    <a:gd name="T9" fmla="*/ 16 h 80"/>
                    <a:gd name="T10" fmla="*/ 0 w 44"/>
                    <a:gd name="T11" fmla="*/ 5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5234 w 323"/>
                    <a:gd name="T1" fmla="*/ 48 h 64"/>
                    <a:gd name="T2" fmla="*/ 5490 w 323"/>
                    <a:gd name="T3" fmla="*/ 286 h 64"/>
                    <a:gd name="T4" fmla="*/ 5589 w 323"/>
                    <a:gd name="T5" fmla="*/ 0 h 64"/>
                    <a:gd name="T6" fmla="*/ 6311 w 323"/>
                    <a:gd name="T7" fmla="*/ 0 h 64"/>
                    <a:gd name="T8" fmla="*/ 6842 w 323"/>
                    <a:gd name="T9" fmla="*/ 616 h 64"/>
                    <a:gd name="T10" fmla="*/ 7577 w 323"/>
                    <a:gd name="T11" fmla="*/ 361 h 64"/>
                    <a:gd name="T12" fmla="*/ 7473 w 323"/>
                    <a:gd name="T13" fmla="*/ 1016 h 64"/>
                    <a:gd name="T14" fmla="*/ 7084 w 323"/>
                    <a:gd name="T15" fmla="*/ 1653 h 64"/>
                    <a:gd name="T16" fmla="*/ 7007 w 323"/>
                    <a:gd name="T17" fmla="*/ 1016 h 64"/>
                    <a:gd name="T18" fmla="*/ 6842 w 323"/>
                    <a:gd name="T19" fmla="*/ 1091 h 64"/>
                    <a:gd name="T20" fmla="*/ 6650 w 323"/>
                    <a:gd name="T21" fmla="*/ 1016 h 64"/>
                    <a:gd name="T22" fmla="*/ 6252 w 323"/>
                    <a:gd name="T23" fmla="*/ 755 h 64"/>
                    <a:gd name="T24" fmla="*/ 5429 w 323"/>
                    <a:gd name="T25" fmla="*/ 1342 h 64"/>
                    <a:gd name="T26" fmla="*/ 4785 w 323"/>
                    <a:gd name="T27" fmla="*/ 1575 h 64"/>
                    <a:gd name="T28" fmla="*/ 5038 w 323"/>
                    <a:gd name="T29" fmla="*/ 2022 h 64"/>
                    <a:gd name="T30" fmla="*/ 4475 w 323"/>
                    <a:gd name="T31" fmla="*/ 2223 h 64"/>
                    <a:gd name="T32" fmla="*/ 4012 w 323"/>
                    <a:gd name="T33" fmla="*/ 2152 h 64"/>
                    <a:gd name="T34" fmla="*/ 4207 w 323"/>
                    <a:gd name="T35" fmla="*/ 2022 h 64"/>
                    <a:gd name="T36" fmla="*/ 4057 w 323"/>
                    <a:gd name="T37" fmla="*/ 1423 h 64"/>
                    <a:gd name="T38" fmla="*/ 4012 w 323"/>
                    <a:gd name="T39" fmla="*/ 1091 h 64"/>
                    <a:gd name="T40" fmla="*/ 3761 w 323"/>
                    <a:gd name="T41" fmla="*/ 825 h 64"/>
                    <a:gd name="T42" fmla="*/ 3384 w 323"/>
                    <a:gd name="T43" fmla="*/ 963 h 64"/>
                    <a:gd name="T44" fmla="*/ 3189 w 323"/>
                    <a:gd name="T45" fmla="*/ 963 h 64"/>
                    <a:gd name="T46" fmla="*/ 2929 w 323"/>
                    <a:gd name="T47" fmla="*/ 881 h 64"/>
                    <a:gd name="T48" fmla="*/ 1971 w 323"/>
                    <a:gd name="T49" fmla="*/ 75 h 64"/>
                    <a:gd name="T50" fmla="*/ 1413 w 323"/>
                    <a:gd name="T51" fmla="*/ 495 h 64"/>
                    <a:gd name="T52" fmla="*/ 1 w 323"/>
                    <a:gd name="T53" fmla="*/ 0 h 64"/>
                    <a:gd name="T54" fmla="*/ 5234 w 323"/>
                    <a:gd name="T55" fmla="*/ 48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2507 w 300"/>
                    <a:gd name="T1" fmla="*/ 1204 h 31"/>
                    <a:gd name="T2" fmla="*/ 730 w 300"/>
                    <a:gd name="T3" fmla="*/ 52 h 31"/>
                    <a:gd name="T4" fmla="*/ 6804 w 300"/>
                    <a:gd name="T5" fmla="*/ 0 h 31"/>
                    <a:gd name="T6" fmla="*/ 7057 w 300"/>
                    <a:gd name="T7" fmla="*/ 545 h 31"/>
                    <a:gd name="T8" fmla="*/ 6295 w 300"/>
                    <a:gd name="T9" fmla="*/ 624 h 31"/>
                    <a:gd name="T10" fmla="*/ 2507 w 300"/>
                    <a:gd name="T11" fmla="*/ 1204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8 h 29"/>
                    <a:gd name="T2" fmla="*/ 12 w 41"/>
                    <a:gd name="T3" fmla="*/ 9 h 29"/>
                    <a:gd name="T4" fmla="*/ 0 w 41"/>
                    <a:gd name="T5" fmla="*/ 8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66512 w 436"/>
                    <a:gd name="T1" fmla="*/ 1043 h 152"/>
                    <a:gd name="T2" fmla="*/ 397417 w 436"/>
                    <a:gd name="T3" fmla="*/ 0 h 152"/>
                    <a:gd name="T4" fmla="*/ 379028 w 436"/>
                    <a:gd name="T5" fmla="*/ 69456 h 152"/>
                    <a:gd name="T6" fmla="*/ 361973 w 436"/>
                    <a:gd name="T7" fmla="*/ 87281 h 152"/>
                    <a:gd name="T8" fmla="*/ 357297 w 436"/>
                    <a:gd name="T9" fmla="*/ 90007 h 152"/>
                    <a:gd name="T10" fmla="*/ 341714 w 436"/>
                    <a:gd name="T11" fmla="*/ 94138 h 152"/>
                    <a:gd name="T12" fmla="*/ 328913 w 436"/>
                    <a:gd name="T13" fmla="*/ 113007 h 152"/>
                    <a:gd name="T14" fmla="*/ 330120 w 436"/>
                    <a:gd name="T15" fmla="*/ 127207 h 152"/>
                    <a:gd name="T16" fmla="*/ 331604 w 436"/>
                    <a:gd name="T17" fmla="*/ 137760 h 152"/>
                    <a:gd name="T18" fmla="*/ 333599 w 436"/>
                    <a:gd name="T19" fmla="*/ 145650 h 152"/>
                    <a:gd name="T20" fmla="*/ 330120 w 436"/>
                    <a:gd name="T21" fmla="*/ 157246 h 152"/>
                    <a:gd name="T22" fmla="*/ 320010 w 436"/>
                    <a:gd name="T23" fmla="*/ 154693 h 152"/>
                    <a:gd name="T24" fmla="*/ 311862 w 436"/>
                    <a:gd name="T25" fmla="*/ 166098 h 152"/>
                    <a:gd name="T26" fmla="*/ 316175 w 436"/>
                    <a:gd name="T27" fmla="*/ 135107 h 152"/>
                    <a:gd name="T28" fmla="*/ 307906 w 436"/>
                    <a:gd name="T29" fmla="*/ 128896 h 152"/>
                    <a:gd name="T30" fmla="*/ 313341 w 436"/>
                    <a:gd name="T31" fmla="*/ 119936 h 152"/>
                    <a:gd name="T32" fmla="*/ 311862 w 436"/>
                    <a:gd name="T33" fmla="*/ 114762 h 152"/>
                    <a:gd name="T34" fmla="*/ 291626 w 436"/>
                    <a:gd name="T35" fmla="*/ 120978 h 152"/>
                    <a:gd name="T36" fmla="*/ 288945 w 436"/>
                    <a:gd name="T37" fmla="*/ 109383 h 152"/>
                    <a:gd name="T38" fmla="*/ 270528 w 436"/>
                    <a:gd name="T39" fmla="*/ 120978 h 152"/>
                    <a:gd name="T40" fmla="*/ 291626 w 436"/>
                    <a:gd name="T41" fmla="*/ 132586 h 152"/>
                    <a:gd name="T42" fmla="*/ 278050 w 436"/>
                    <a:gd name="T43" fmla="*/ 150388 h 152"/>
                    <a:gd name="T44" fmla="*/ 283490 w 436"/>
                    <a:gd name="T45" fmla="*/ 161977 h 152"/>
                    <a:gd name="T46" fmla="*/ 286950 w 436"/>
                    <a:gd name="T47" fmla="*/ 177694 h 152"/>
                    <a:gd name="T48" fmla="*/ 281516 w 436"/>
                    <a:gd name="T49" fmla="*/ 178766 h 152"/>
                    <a:gd name="T50" fmla="*/ 286099 w 436"/>
                    <a:gd name="T51" fmla="*/ 185006 h 152"/>
                    <a:gd name="T52" fmla="*/ 280012 w 436"/>
                    <a:gd name="T53" fmla="*/ 195518 h 152"/>
                    <a:gd name="T54" fmla="*/ 0 w 436"/>
                    <a:gd name="T55" fmla="*/ 191925 h 152"/>
                    <a:gd name="T56" fmla="*/ 66512 w 436"/>
                    <a:gd name="T57" fmla="*/ 1043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30 h 165"/>
                    <a:gd name="T2" fmla="*/ 15 w 47"/>
                    <a:gd name="T3" fmla="*/ 20 h 165"/>
                    <a:gd name="T4" fmla="*/ 17 w 47"/>
                    <a:gd name="T5" fmla="*/ 12 h 165"/>
                    <a:gd name="T6" fmla="*/ 11 w 47"/>
                    <a:gd name="T7" fmla="*/ 7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5 h 165"/>
                    <a:gd name="T14" fmla="*/ 47 w 47"/>
                    <a:gd name="T15" fmla="*/ 19 h 165"/>
                    <a:gd name="T16" fmla="*/ 31 w 47"/>
                    <a:gd name="T17" fmla="*/ 20 h 165"/>
                    <a:gd name="T18" fmla="*/ 23 w 47"/>
                    <a:gd name="T19" fmla="*/ 24 h 165"/>
                    <a:gd name="T20" fmla="*/ 21 w 47"/>
                    <a:gd name="T21" fmla="*/ 25 h 165"/>
                    <a:gd name="T22" fmla="*/ 27 w 47"/>
                    <a:gd name="T23" fmla="*/ 25 h 165"/>
                    <a:gd name="T24" fmla="*/ 31 w 47"/>
                    <a:gd name="T25" fmla="*/ 28 h 165"/>
                    <a:gd name="T26" fmla="*/ 13 w 47"/>
                    <a:gd name="T27" fmla="*/ 28 h 165"/>
                    <a:gd name="T28" fmla="*/ 7 w 47"/>
                    <a:gd name="T29" fmla="*/ 30 h 165"/>
                    <a:gd name="T30" fmla="*/ 3 w 47"/>
                    <a:gd name="T31" fmla="*/ 29 h 165"/>
                    <a:gd name="T32" fmla="*/ 5 w 47"/>
                    <a:gd name="T33" fmla="*/ 30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12 h 103"/>
                    <a:gd name="T2" fmla="*/ 30 w 138"/>
                    <a:gd name="T3" fmla="*/ 9 h 103"/>
                    <a:gd name="T4" fmla="*/ 50 w 138"/>
                    <a:gd name="T5" fmla="*/ 7 h 103"/>
                    <a:gd name="T6" fmla="*/ 54 w 138"/>
                    <a:gd name="T7" fmla="*/ 9 h 103"/>
                    <a:gd name="T8" fmla="*/ 66 w 138"/>
                    <a:gd name="T9" fmla="*/ 10 h 103"/>
                    <a:gd name="T10" fmla="*/ 80 w 138"/>
                    <a:gd name="T11" fmla="*/ 11 h 103"/>
                    <a:gd name="T12" fmla="*/ 116 w 138"/>
                    <a:gd name="T13" fmla="*/ 7 h 103"/>
                    <a:gd name="T14" fmla="*/ 130 w 138"/>
                    <a:gd name="T15" fmla="*/ 3 h 103"/>
                    <a:gd name="T16" fmla="*/ 138 w 138"/>
                    <a:gd name="T17" fmla="*/ 2 h 103"/>
                    <a:gd name="T18" fmla="*/ 106 w 138"/>
                    <a:gd name="T19" fmla="*/ 10 h 103"/>
                    <a:gd name="T20" fmla="*/ 84 w 138"/>
                    <a:gd name="T21" fmla="*/ 13 h 103"/>
                    <a:gd name="T22" fmla="*/ 66 w 138"/>
                    <a:gd name="T23" fmla="*/ 16 h 103"/>
                    <a:gd name="T24" fmla="*/ 48 w 138"/>
                    <a:gd name="T25" fmla="*/ 20 h 103"/>
                    <a:gd name="T26" fmla="*/ 26 w 138"/>
                    <a:gd name="T27" fmla="*/ 18 h 103"/>
                    <a:gd name="T28" fmla="*/ 20 w 138"/>
                    <a:gd name="T29" fmla="*/ 16 h 103"/>
                    <a:gd name="T30" fmla="*/ 22 w 138"/>
                    <a:gd name="T31" fmla="*/ 19 h 103"/>
                    <a:gd name="T32" fmla="*/ 0 w 138"/>
                    <a:gd name="T33" fmla="*/ 19 h 103"/>
                    <a:gd name="T34" fmla="*/ 10 w 138"/>
                    <a:gd name="T35" fmla="*/ 15 h 103"/>
                    <a:gd name="T36" fmla="*/ 26 w 138"/>
                    <a:gd name="T37" fmla="*/ 12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0 w 188"/>
                    <a:gd name="T1" fmla="*/ 5 h 214"/>
                    <a:gd name="T2" fmla="*/ 152 w 188"/>
                    <a:gd name="T3" fmla="*/ 2 h 214"/>
                    <a:gd name="T4" fmla="*/ 162 w 188"/>
                    <a:gd name="T5" fmla="*/ 0 h 214"/>
                    <a:gd name="T6" fmla="*/ 174 w 188"/>
                    <a:gd name="T7" fmla="*/ 5 h 214"/>
                    <a:gd name="T8" fmla="*/ 180 w 188"/>
                    <a:gd name="T9" fmla="*/ 9 h 214"/>
                    <a:gd name="T10" fmla="*/ 170 w 188"/>
                    <a:gd name="T11" fmla="*/ 12 h 214"/>
                    <a:gd name="T12" fmla="*/ 162 w 188"/>
                    <a:gd name="T13" fmla="*/ 16 h 214"/>
                    <a:gd name="T14" fmla="*/ 154 w 188"/>
                    <a:gd name="T15" fmla="*/ 26 h 214"/>
                    <a:gd name="T16" fmla="*/ 136 w 188"/>
                    <a:gd name="T17" fmla="*/ 29 h 214"/>
                    <a:gd name="T18" fmla="*/ 112 w 188"/>
                    <a:gd name="T19" fmla="*/ 29 h 214"/>
                    <a:gd name="T20" fmla="*/ 104 w 188"/>
                    <a:gd name="T21" fmla="*/ 26 h 214"/>
                    <a:gd name="T22" fmla="*/ 94 w 188"/>
                    <a:gd name="T23" fmla="*/ 30 h 214"/>
                    <a:gd name="T24" fmla="*/ 90 w 188"/>
                    <a:gd name="T25" fmla="*/ 31 h 214"/>
                    <a:gd name="T26" fmla="*/ 80 w 188"/>
                    <a:gd name="T27" fmla="*/ 28 h 214"/>
                    <a:gd name="T28" fmla="*/ 58 w 188"/>
                    <a:gd name="T29" fmla="*/ 30 h 214"/>
                    <a:gd name="T30" fmla="*/ 76 w 188"/>
                    <a:gd name="T31" fmla="*/ 30 h 214"/>
                    <a:gd name="T32" fmla="*/ 78 w 188"/>
                    <a:gd name="T33" fmla="*/ 34 h 214"/>
                    <a:gd name="T34" fmla="*/ 58 w 188"/>
                    <a:gd name="T35" fmla="*/ 35 h 214"/>
                    <a:gd name="T36" fmla="*/ 34 w 188"/>
                    <a:gd name="T37" fmla="*/ 35 h 214"/>
                    <a:gd name="T38" fmla="*/ 36 w 188"/>
                    <a:gd name="T39" fmla="*/ 32 h 214"/>
                    <a:gd name="T40" fmla="*/ 46 w 188"/>
                    <a:gd name="T41" fmla="*/ 30 h 214"/>
                    <a:gd name="T42" fmla="*/ 34 w 188"/>
                    <a:gd name="T43" fmla="*/ 30 h 214"/>
                    <a:gd name="T44" fmla="*/ 26 w 188"/>
                    <a:gd name="T45" fmla="*/ 35 h 214"/>
                    <a:gd name="T46" fmla="*/ 30 w 188"/>
                    <a:gd name="T47" fmla="*/ 39 h 214"/>
                    <a:gd name="T48" fmla="*/ 14 w 188"/>
                    <a:gd name="T49" fmla="*/ 42 h 214"/>
                    <a:gd name="T50" fmla="*/ 0 w 188"/>
                    <a:gd name="T51" fmla="*/ 45 h 214"/>
                    <a:gd name="T52" fmla="*/ 8 w 188"/>
                    <a:gd name="T53" fmla="*/ 39 h 214"/>
                    <a:gd name="T54" fmla="*/ 0 w 188"/>
                    <a:gd name="T55" fmla="*/ 35 h 214"/>
                    <a:gd name="T56" fmla="*/ 14 w 188"/>
                    <a:gd name="T57" fmla="*/ 32 h 214"/>
                    <a:gd name="T58" fmla="*/ 32 w 188"/>
                    <a:gd name="T59" fmla="*/ 28 h 214"/>
                    <a:gd name="T60" fmla="*/ 44 w 188"/>
                    <a:gd name="T61" fmla="*/ 25 h 214"/>
                    <a:gd name="T62" fmla="*/ 72 w 188"/>
                    <a:gd name="T63" fmla="*/ 25 h 214"/>
                    <a:gd name="T64" fmla="*/ 84 w 188"/>
                    <a:gd name="T65" fmla="*/ 24 h 214"/>
                    <a:gd name="T66" fmla="*/ 106 w 188"/>
                    <a:gd name="T67" fmla="*/ 17 h 214"/>
                    <a:gd name="T68" fmla="*/ 112 w 188"/>
                    <a:gd name="T69" fmla="*/ 20 h 214"/>
                    <a:gd name="T70" fmla="*/ 124 w 188"/>
                    <a:gd name="T71" fmla="*/ 16 h 214"/>
                    <a:gd name="T72" fmla="*/ 142 w 188"/>
                    <a:gd name="T73" fmla="*/ 12 h 214"/>
                    <a:gd name="T74" fmla="*/ 146 w 188"/>
                    <a:gd name="T75" fmla="*/ 9 h 214"/>
                    <a:gd name="T76" fmla="*/ 140 w 188"/>
                    <a:gd name="T77" fmla="*/ 8 h 214"/>
                    <a:gd name="T78" fmla="*/ 144 w 188"/>
                    <a:gd name="T79" fmla="*/ 7 h 214"/>
                    <a:gd name="T80" fmla="*/ 150 w 188"/>
                    <a:gd name="T81" fmla="*/ 5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20 w 812"/>
                    <a:gd name="T1" fmla="*/ 5 h 564"/>
                    <a:gd name="T2" fmla="*/ 786 w 812"/>
                    <a:gd name="T3" fmla="*/ 16 h 564"/>
                    <a:gd name="T4" fmla="*/ 756 w 812"/>
                    <a:gd name="T5" fmla="*/ 25 h 564"/>
                    <a:gd name="T6" fmla="*/ 730 w 812"/>
                    <a:gd name="T7" fmla="*/ 29 h 564"/>
                    <a:gd name="T8" fmla="*/ 642 w 812"/>
                    <a:gd name="T9" fmla="*/ 36 h 564"/>
                    <a:gd name="T10" fmla="*/ 640 w 812"/>
                    <a:gd name="T11" fmla="*/ 43 h 564"/>
                    <a:gd name="T12" fmla="*/ 612 w 812"/>
                    <a:gd name="T13" fmla="*/ 47 h 564"/>
                    <a:gd name="T14" fmla="*/ 628 w 812"/>
                    <a:gd name="T15" fmla="*/ 36 h 564"/>
                    <a:gd name="T16" fmla="*/ 584 w 812"/>
                    <a:gd name="T17" fmla="*/ 39 h 564"/>
                    <a:gd name="T18" fmla="*/ 564 w 812"/>
                    <a:gd name="T19" fmla="*/ 44 h 564"/>
                    <a:gd name="T20" fmla="*/ 604 w 812"/>
                    <a:gd name="T21" fmla="*/ 57 h 564"/>
                    <a:gd name="T22" fmla="*/ 602 w 812"/>
                    <a:gd name="T23" fmla="*/ 75 h 564"/>
                    <a:gd name="T24" fmla="*/ 550 w 812"/>
                    <a:gd name="T25" fmla="*/ 83 h 564"/>
                    <a:gd name="T26" fmla="*/ 530 w 812"/>
                    <a:gd name="T27" fmla="*/ 79 h 564"/>
                    <a:gd name="T28" fmla="*/ 490 w 812"/>
                    <a:gd name="T29" fmla="*/ 70 h 564"/>
                    <a:gd name="T30" fmla="*/ 470 w 812"/>
                    <a:gd name="T31" fmla="*/ 70 h 564"/>
                    <a:gd name="T32" fmla="*/ 458 w 812"/>
                    <a:gd name="T33" fmla="*/ 80 h 564"/>
                    <a:gd name="T34" fmla="*/ 508 w 812"/>
                    <a:gd name="T35" fmla="*/ 94 h 564"/>
                    <a:gd name="T36" fmla="*/ 518 w 812"/>
                    <a:gd name="T37" fmla="*/ 106 h 564"/>
                    <a:gd name="T38" fmla="*/ 534 w 812"/>
                    <a:gd name="T39" fmla="*/ 113 h 564"/>
                    <a:gd name="T40" fmla="*/ 500 w 812"/>
                    <a:gd name="T41" fmla="*/ 111 h 564"/>
                    <a:gd name="T42" fmla="*/ 478 w 812"/>
                    <a:gd name="T43" fmla="*/ 105 h 564"/>
                    <a:gd name="T44" fmla="*/ 430 w 812"/>
                    <a:gd name="T45" fmla="*/ 86 h 564"/>
                    <a:gd name="T46" fmla="*/ 434 w 812"/>
                    <a:gd name="T47" fmla="*/ 62 h 564"/>
                    <a:gd name="T48" fmla="*/ 430 w 812"/>
                    <a:gd name="T49" fmla="*/ 54 h 564"/>
                    <a:gd name="T50" fmla="*/ 420 w 812"/>
                    <a:gd name="T51" fmla="*/ 57 h 564"/>
                    <a:gd name="T52" fmla="*/ 386 w 812"/>
                    <a:gd name="T53" fmla="*/ 54 h 564"/>
                    <a:gd name="T54" fmla="*/ 360 w 812"/>
                    <a:gd name="T55" fmla="*/ 34 h 564"/>
                    <a:gd name="T56" fmla="*/ 330 w 812"/>
                    <a:gd name="T57" fmla="*/ 34 h 564"/>
                    <a:gd name="T58" fmla="*/ 288 w 812"/>
                    <a:gd name="T59" fmla="*/ 35 h 564"/>
                    <a:gd name="T60" fmla="*/ 242 w 812"/>
                    <a:gd name="T61" fmla="*/ 47 h 564"/>
                    <a:gd name="T62" fmla="*/ 196 w 812"/>
                    <a:gd name="T63" fmla="*/ 54 h 564"/>
                    <a:gd name="T64" fmla="*/ 184 w 812"/>
                    <a:gd name="T65" fmla="*/ 56 h 564"/>
                    <a:gd name="T66" fmla="*/ 160 w 812"/>
                    <a:gd name="T67" fmla="*/ 66 h 564"/>
                    <a:gd name="T68" fmla="*/ 152 w 812"/>
                    <a:gd name="T69" fmla="*/ 72 h 564"/>
                    <a:gd name="T70" fmla="*/ 128 w 812"/>
                    <a:gd name="T71" fmla="*/ 82 h 564"/>
                    <a:gd name="T72" fmla="*/ 94 w 812"/>
                    <a:gd name="T73" fmla="*/ 79 h 564"/>
                    <a:gd name="T74" fmla="*/ 66 w 812"/>
                    <a:gd name="T75" fmla="*/ 52 h 564"/>
                    <a:gd name="T76" fmla="*/ 72 w 812"/>
                    <a:gd name="T77" fmla="*/ 32 h 564"/>
                    <a:gd name="T78" fmla="*/ 44 w 812"/>
                    <a:gd name="T79" fmla="*/ 36 h 564"/>
                    <a:gd name="T80" fmla="*/ 20 w 812"/>
                    <a:gd name="T81" fmla="*/ 31 h 564"/>
                    <a:gd name="T82" fmla="*/ 24 w 812"/>
                    <a:gd name="T83" fmla="*/ 28 h 564"/>
                    <a:gd name="T84" fmla="*/ 0 w 812"/>
                    <a:gd name="T85" fmla="*/ 19 h 564"/>
                    <a:gd name="T86" fmla="*/ 806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25 w 43"/>
                    <a:gd name="T3" fmla="*/ 3 h 85"/>
                    <a:gd name="T4" fmla="*/ 53 w 43"/>
                    <a:gd name="T5" fmla="*/ 8 h 85"/>
                    <a:gd name="T6" fmla="*/ 27 w 43"/>
                    <a:gd name="T7" fmla="*/ 19 h 85"/>
                    <a:gd name="T8" fmla="*/ 1 w 43"/>
                    <a:gd name="T9" fmla="*/ 16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5 h 74"/>
                    <a:gd name="T2" fmla="*/ 21 w 44"/>
                    <a:gd name="T3" fmla="*/ 2 h 74"/>
                    <a:gd name="T4" fmla="*/ 30 w 44"/>
                    <a:gd name="T5" fmla="*/ 2 h 74"/>
                    <a:gd name="T6" fmla="*/ 28 w 44"/>
                    <a:gd name="T7" fmla="*/ 5 h 74"/>
                    <a:gd name="T8" fmla="*/ 11 w 44"/>
                    <a:gd name="T9" fmla="*/ 12 h 74"/>
                    <a:gd name="T10" fmla="*/ 7 w 44"/>
                    <a:gd name="T11" fmla="*/ 10 h 74"/>
                    <a:gd name="T12" fmla="*/ 3 w 44"/>
                    <a:gd name="T13" fmla="*/ 6 h 74"/>
                    <a:gd name="T14" fmla="*/ 11 w 44"/>
                    <a:gd name="T15" fmla="*/ 5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5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11577 w 682"/>
                    <a:gd name="T1" fmla="*/ 15834 h 557"/>
                    <a:gd name="T2" fmla="*/ 11693 w 682"/>
                    <a:gd name="T3" fmla="*/ 15398 h 557"/>
                    <a:gd name="T4" fmla="*/ 12036 w 682"/>
                    <a:gd name="T5" fmla="*/ 14100 h 557"/>
                    <a:gd name="T6" fmla="*/ 7444 w 682"/>
                    <a:gd name="T7" fmla="*/ 9783 h 557"/>
                    <a:gd name="T8" fmla="*/ 6791 w 682"/>
                    <a:gd name="T9" fmla="*/ 11808 h 557"/>
                    <a:gd name="T10" fmla="*/ 7295 w 682"/>
                    <a:gd name="T11" fmla="*/ 18968 h 557"/>
                    <a:gd name="T12" fmla="*/ 6791 w 682"/>
                    <a:gd name="T13" fmla="*/ 16863 h 557"/>
                    <a:gd name="T14" fmla="*/ 5828 w 682"/>
                    <a:gd name="T15" fmla="*/ 14999 h 557"/>
                    <a:gd name="T16" fmla="*/ 5901 w 682"/>
                    <a:gd name="T17" fmla="*/ 14100 h 557"/>
                    <a:gd name="T18" fmla="*/ 5956 w 682"/>
                    <a:gd name="T19" fmla="*/ 13461 h 557"/>
                    <a:gd name="T20" fmla="*/ 5294 w 682"/>
                    <a:gd name="T21" fmla="*/ 12802 h 557"/>
                    <a:gd name="T22" fmla="*/ 4672 w 682"/>
                    <a:gd name="T23" fmla="*/ 11808 h 557"/>
                    <a:gd name="T24" fmla="*/ 3557 w 682"/>
                    <a:gd name="T25" fmla="*/ 12071 h 557"/>
                    <a:gd name="T26" fmla="*/ 3045 w 682"/>
                    <a:gd name="T27" fmla="*/ 12458 h 557"/>
                    <a:gd name="T28" fmla="*/ 1877 w 682"/>
                    <a:gd name="T29" fmla="*/ 12458 h 557"/>
                    <a:gd name="T30" fmla="*/ 534 w 682"/>
                    <a:gd name="T31" fmla="*/ 10649 h 557"/>
                    <a:gd name="T32" fmla="*/ 263 w 682"/>
                    <a:gd name="T33" fmla="*/ 10087 h 557"/>
                    <a:gd name="T34" fmla="*/ 0 w 682"/>
                    <a:gd name="T35" fmla="*/ 8994 h 557"/>
                    <a:gd name="T36" fmla="*/ 582 w 682"/>
                    <a:gd name="T37" fmla="*/ 7276 h 557"/>
                    <a:gd name="T38" fmla="*/ 775 w 682"/>
                    <a:gd name="T39" fmla="*/ 6171 h 557"/>
                    <a:gd name="T40" fmla="*/ 1228 w 682"/>
                    <a:gd name="T41" fmla="*/ 4866 h 557"/>
                    <a:gd name="T42" fmla="*/ 1959 w 682"/>
                    <a:gd name="T43" fmla="*/ 3949 h 557"/>
                    <a:gd name="T44" fmla="*/ 4032 w 682"/>
                    <a:gd name="T45" fmla="*/ 2289 h 557"/>
                    <a:gd name="T46" fmla="*/ 5294 w 682"/>
                    <a:gd name="T47" fmla="*/ 1029 h 557"/>
                    <a:gd name="T48" fmla="*/ 6206 w 682"/>
                    <a:gd name="T49" fmla="*/ 197 h 557"/>
                    <a:gd name="T50" fmla="*/ 8738 w 682"/>
                    <a:gd name="T51" fmla="*/ 73 h 557"/>
                    <a:gd name="T52" fmla="*/ 9573 w 682"/>
                    <a:gd name="T53" fmla="*/ 0 h 557"/>
                    <a:gd name="T54" fmla="*/ 9236 w 682"/>
                    <a:gd name="T55" fmla="*/ 1151 h 557"/>
                    <a:gd name="T56" fmla="*/ 10660 w 682"/>
                    <a:gd name="T57" fmla="*/ 2879 h 557"/>
                    <a:gd name="T58" fmla="*/ 11966 w 682"/>
                    <a:gd name="T59" fmla="*/ 2526 h 557"/>
                    <a:gd name="T60" fmla="*/ 12728 w 682"/>
                    <a:gd name="T61" fmla="*/ 2783 h 557"/>
                    <a:gd name="T62" fmla="*/ 13447 w 682"/>
                    <a:gd name="T63" fmla="*/ 3315 h 557"/>
                    <a:gd name="T64" fmla="*/ 13772 w 682"/>
                    <a:gd name="T65" fmla="*/ 6415 h 557"/>
                    <a:gd name="T66" fmla="*/ 13772 w 682"/>
                    <a:gd name="T67" fmla="*/ 8192 h 557"/>
                    <a:gd name="T68" fmla="*/ 14406 w 682"/>
                    <a:gd name="T69" fmla="*/ 9660 h 557"/>
                    <a:gd name="T70" fmla="*/ 15533 w 682"/>
                    <a:gd name="T71" fmla="*/ 10237 h 557"/>
                    <a:gd name="T72" fmla="*/ 16359 w 682"/>
                    <a:gd name="T73" fmla="*/ 10087 h 557"/>
                    <a:gd name="T74" fmla="*/ 15974 w 682"/>
                    <a:gd name="T75" fmla="*/ 11611 h 557"/>
                    <a:gd name="T76" fmla="*/ 14406 w 682"/>
                    <a:gd name="T77" fmla="*/ 13901 h 557"/>
                    <a:gd name="T78" fmla="*/ 13192 w 682"/>
                    <a:gd name="T79" fmla="*/ 16557 h 557"/>
                    <a:gd name="T80" fmla="*/ 13381 w 682"/>
                    <a:gd name="T81" fmla="*/ 17343 h 557"/>
                    <a:gd name="T82" fmla="*/ 10464 w 682"/>
                    <a:gd name="T83" fmla="*/ 18968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5788 w 257"/>
                    <a:gd name="T1" fmla="*/ 11927 h 347"/>
                    <a:gd name="T2" fmla="*/ 5546 w 257"/>
                    <a:gd name="T3" fmla="*/ 10341 h 347"/>
                    <a:gd name="T4" fmla="*/ 5177 w 257"/>
                    <a:gd name="T5" fmla="*/ 9901 h 347"/>
                    <a:gd name="T6" fmla="*/ 5137 w 257"/>
                    <a:gd name="T7" fmla="*/ 9269 h 347"/>
                    <a:gd name="T8" fmla="*/ 4984 w 257"/>
                    <a:gd name="T9" fmla="*/ 8733 h 347"/>
                    <a:gd name="T10" fmla="*/ 4984 w 257"/>
                    <a:gd name="T11" fmla="*/ 7867 h 347"/>
                    <a:gd name="T12" fmla="*/ 4941 w 257"/>
                    <a:gd name="T13" fmla="*/ 7353 h 347"/>
                    <a:gd name="T14" fmla="*/ 5431 w 257"/>
                    <a:gd name="T15" fmla="*/ 6945 h 347"/>
                    <a:gd name="T16" fmla="*/ 6124 w 257"/>
                    <a:gd name="T17" fmla="*/ 6791 h 347"/>
                    <a:gd name="T18" fmla="*/ 6124 w 257"/>
                    <a:gd name="T19" fmla="*/ 4690 h 347"/>
                    <a:gd name="T20" fmla="*/ 1284 w 257"/>
                    <a:gd name="T21" fmla="*/ 3299 h 347"/>
                    <a:gd name="T22" fmla="*/ 771 w 257"/>
                    <a:gd name="T23" fmla="*/ 3375 h 347"/>
                    <a:gd name="T24" fmla="*/ 391 w 257"/>
                    <a:gd name="T25" fmla="*/ 3509 h 347"/>
                    <a:gd name="T26" fmla="*/ 0 w 257"/>
                    <a:gd name="T27" fmla="*/ 5134 h 347"/>
                    <a:gd name="T28" fmla="*/ 2209 w 257"/>
                    <a:gd name="T29" fmla="*/ 11892 h 347"/>
                    <a:gd name="T30" fmla="*/ 5788 w 257"/>
                    <a:gd name="T31" fmla="*/ 11927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4 h 37"/>
                    <a:gd name="T2" fmla="*/ 5 w 19"/>
                    <a:gd name="T3" fmla="*/ 3 h 37"/>
                    <a:gd name="T4" fmla="*/ 3 w 19"/>
                    <a:gd name="T5" fmla="*/ 4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2 w 22"/>
                    <a:gd name="T5" fmla="*/ 3 h 20"/>
                    <a:gd name="T6" fmla="*/ 8 w 22"/>
                    <a:gd name="T7" fmla="*/ 6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3 h 30"/>
                    <a:gd name="T2" fmla="*/ 40 w 57"/>
                    <a:gd name="T3" fmla="*/ 2 h 30"/>
                    <a:gd name="T4" fmla="*/ 44 w 57"/>
                    <a:gd name="T5" fmla="*/ 5 h 30"/>
                    <a:gd name="T6" fmla="*/ 24 w 57"/>
                    <a:gd name="T7" fmla="*/ 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65 w 693"/>
                    <a:gd name="T1" fmla="*/ 92 h 696"/>
                    <a:gd name="T2" fmla="*/ 385 w 693"/>
                    <a:gd name="T3" fmla="*/ 90 h 696"/>
                    <a:gd name="T4" fmla="*/ 317 w 693"/>
                    <a:gd name="T5" fmla="*/ 83 h 696"/>
                    <a:gd name="T6" fmla="*/ 257 w 693"/>
                    <a:gd name="T7" fmla="*/ 79 h 696"/>
                    <a:gd name="T8" fmla="*/ 229 w 693"/>
                    <a:gd name="T9" fmla="*/ 83 h 696"/>
                    <a:gd name="T10" fmla="*/ 253 w 693"/>
                    <a:gd name="T11" fmla="*/ 86 h 696"/>
                    <a:gd name="T12" fmla="*/ 285 w 693"/>
                    <a:gd name="T13" fmla="*/ 93 h 696"/>
                    <a:gd name="T14" fmla="*/ 313 w 693"/>
                    <a:gd name="T15" fmla="*/ 95 h 696"/>
                    <a:gd name="T16" fmla="*/ 325 w 693"/>
                    <a:gd name="T17" fmla="*/ 107 h 696"/>
                    <a:gd name="T18" fmla="*/ 305 w 693"/>
                    <a:gd name="T19" fmla="*/ 110 h 696"/>
                    <a:gd name="T20" fmla="*/ 253 w 693"/>
                    <a:gd name="T21" fmla="*/ 123 h 696"/>
                    <a:gd name="T22" fmla="*/ 217 w 693"/>
                    <a:gd name="T23" fmla="*/ 125 h 696"/>
                    <a:gd name="T24" fmla="*/ 97 w 693"/>
                    <a:gd name="T25" fmla="*/ 139 h 696"/>
                    <a:gd name="T26" fmla="*/ 77 w 693"/>
                    <a:gd name="T27" fmla="*/ 123 h 696"/>
                    <a:gd name="T28" fmla="*/ 45 w 693"/>
                    <a:gd name="T29" fmla="*/ 105 h 696"/>
                    <a:gd name="T30" fmla="*/ 33 w 693"/>
                    <a:gd name="T31" fmla="*/ 89 h 696"/>
                    <a:gd name="T32" fmla="*/ 53 w 693"/>
                    <a:gd name="T33" fmla="*/ 69 h 696"/>
                    <a:gd name="T34" fmla="*/ 17 w 693"/>
                    <a:gd name="T35" fmla="*/ 78 h 696"/>
                    <a:gd name="T36" fmla="*/ 81 w 693"/>
                    <a:gd name="T37" fmla="*/ 56 h 696"/>
                    <a:gd name="T38" fmla="*/ 113 w 693"/>
                    <a:gd name="T39" fmla="*/ 41 h 696"/>
                    <a:gd name="T40" fmla="*/ 37 w 693"/>
                    <a:gd name="T41" fmla="*/ 41 h 696"/>
                    <a:gd name="T42" fmla="*/ 1 w 693"/>
                    <a:gd name="T43" fmla="*/ 38 h 696"/>
                    <a:gd name="T44" fmla="*/ 25 w 693"/>
                    <a:gd name="T45" fmla="*/ 28 h 696"/>
                    <a:gd name="T46" fmla="*/ 97 w 693"/>
                    <a:gd name="T47" fmla="*/ 23 h 696"/>
                    <a:gd name="T48" fmla="*/ 213 w 693"/>
                    <a:gd name="T49" fmla="*/ 25 h 696"/>
                    <a:gd name="T50" fmla="*/ 221 w 693"/>
                    <a:gd name="T51" fmla="*/ 13 h 696"/>
                    <a:gd name="T52" fmla="*/ 253 w 693"/>
                    <a:gd name="T53" fmla="*/ 0 h 696"/>
                    <a:gd name="T54" fmla="*/ 349 w 693"/>
                    <a:gd name="T55" fmla="*/ 9 h 696"/>
                    <a:gd name="T56" fmla="*/ 321 w 693"/>
                    <a:gd name="T57" fmla="*/ 17 h 696"/>
                    <a:gd name="T58" fmla="*/ 293 w 693"/>
                    <a:gd name="T59" fmla="*/ 35 h 696"/>
                    <a:gd name="T60" fmla="*/ 353 w 693"/>
                    <a:gd name="T61" fmla="*/ 38 h 696"/>
                    <a:gd name="T62" fmla="*/ 365 w 693"/>
                    <a:gd name="T63" fmla="*/ 27 h 696"/>
                    <a:gd name="T64" fmla="*/ 409 w 693"/>
                    <a:gd name="T65" fmla="*/ 19 h 696"/>
                    <a:gd name="T66" fmla="*/ 489 w 693"/>
                    <a:gd name="T67" fmla="*/ 17 h 696"/>
                    <a:gd name="T68" fmla="*/ 516 w 693"/>
                    <a:gd name="T69" fmla="*/ 11 h 696"/>
                    <a:gd name="T70" fmla="*/ 525 w 693"/>
                    <a:gd name="T71" fmla="*/ 92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19898 w 931"/>
                    <a:gd name="T1" fmla="*/ 0 h 149"/>
                    <a:gd name="T2" fmla="*/ 3455 w 931"/>
                    <a:gd name="T3" fmla="*/ 1001 h 149"/>
                    <a:gd name="T4" fmla="*/ 2185 w 931"/>
                    <a:gd name="T5" fmla="*/ 1436 h 149"/>
                    <a:gd name="T6" fmla="*/ 1493 w 931"/>
                    <a:gd name="T7" fmla="*/ 1436 h 149"/>
                    <a:gd name="T8" fmla="*/ 534 w 931"/>
                    <a:gd name="T9" fmla="*/ 2663 h 149"/>
                    <a:gd name="T10" fmla="*/ 0 w 931"/>
                    <a:gd name="T11" fmla="*/ 3617 h 149"/>
                    <a:gd name="T12" fmla="*/ 1425 w 931"/>
                    <a:gd name="T13" fmla="*/ 3977 h 149"/>
                    <a:gd name="T14" fmla="*/ 2334 w 931"/>
                    <a:gd name="T15" fmla="*/ 3302 h 149"/>
                    <a:gd name="T16" fmla="*/ 2611 w 931"/>
                    <a:gd name="T17" fmla="*/ 2909 h 149"/>
                    <a:gd name="T18" fmla="*/ 4037 w 931"/>
                    <a:gd name="T19" fmla="*/ 1794 h 149"/>
                    <a:gd name="T20" fmla="*/ 5187 w 931"/>
                    <a:gd name="T21" fmla="*/ 1593 h 149"/>
                    <a:gd name="T22" fmla="*/ 5727 w 931"/>
                    <a:gd name="T23" fmla="*/ 3232 h 149"/>
                    <a:gd name="T24" fmla="*/ 4539 w 931"/>
                    <a:gd name="T25" fmla="*/ 3779 h 149"/>
                    <a:gd name="T26" fmla="*/ 5569 w 931"/>
                    <a:gd name="T27" fmla="*/ 3908 h 149"/>
                    <a:gd name="T28" fmla="*/ 6031 w 931"/>
                    <a:gd name="T29" fmla="*/ 3103 h 149"/>
                    <a:gd name="T30" fmla="*/ 6421 w 931"/>
                    <a:gd name="T31" fmla="*/ 3173 h 149"/>
                    <a:gd name="T32" fmla="*/ 6104 w 931"/>
                    <a:gd name="T33" fmla="*/ 1868 h 149"/>
                    <a:gd name="T34" fmla="*/ 6421 w 931"/>
                    <a:gd name="T35" fmla="*/ 1529 h 149"/>
                    <a:gd name="T36" fmla="*/ 6675 w 931"/>
                    <a:gd name="T37" fmla="*/ 3038 h 149"/>
                    <a:gd name="T38" fmla="*/ 6421 w 931"/>
                    <a:gd name="T39" fmla="*/ 3908 h 149"/>
                    <a:gd name="T40" fmla="*/ 7155 w 931"/>
                    <a:gd name="T41" fmla="*/ 4486 h 149"/>
                    <a:gd name="T42" fmla="*/ 7210 w 931"/>
                    <a:gd name="T43" fmla="*/ 3173 h 149"/>
                    <a:gd name="T44" fmla="*/ 7991 w 931"/>
                    <a:gd name="T45" fmla="*/ 3550 h 149"/>
                    <a:gd name="T46" fmla="*/ 9218 w 931"/>
                    <a:gd name="T47" fmla="*/ 2533 h 149"/>
                    <a:gd name="T48" fmla="*/ 9872 w 931"/>
                    <a:gd name="T49" fmla="*/ 1722 h 149"/>
                    <a:gd name="T50" fmla="*/ 10606 w 931"/>
                    <a:gd name="T51" fmla="*/ 1923 h 149"/>
                    <a:gd name="T52" fmla="*/ 10978 w 931"/>
                    <a:gd name="T53" fmla="*/ 1722 h 149"/>
                    <a:gd name="T54" fmla="*/ 10403 w 931"/>
                    <a:gd name="T55" fmla="*/ 1529 h 149"/>
                    <a:gd name="T56" fmla="*/ 11445 w 931"/>
                    <a:gd name="T57" fmla="*/ 1200 h 149"/>
                    <a:gd name="T58" fmla="*/ 13125 w 931"/>
                    <a:gd name="T59" fmla="*/ 1868 h 149"/>
                    <a:gd name="T60" fmla="*/ 14021 w 931"/>
                    <a:gd name="T61" fmla="*/ 1436 h 149"/>
                    <a:gd name="T62" fmla="*/ 14082 w 931"/>
                    <a:gd name="T63" fmla="*/ 2181 h 149"/>
                    <a:gd name="T64" fmla="*/ 13705 w 931"/>
                    <a:gd name="T65" fmla="*/ 3482 h 149"/>
                    <a:gd name="T66" fmla="*/ 14752 w 931"/>
                    <a:gd name="T67" fmla="*/ 3038 h 149"/>
                    <a:gd name="T68" fmla="*/ 15055 w 931"/>
                    <a:gd name="T69" fmla="*/ 2778 h 149"/>
                    <a:gd name="T70" fmla="*/ 15641 w 931"/>
                    <a:gd name="T71" fmla="*/ 2102 h 149"/>
                    <a:gd name="T72" fmla="*/ 19158 w 931"/>
                    <a:gd name="T73" fmla="*/ 2909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7 h 30"/>
                    <a:gd name="T2" fmla="*/ 23 w 31"/>
                    <a:gd name="T3" fmla="*/ 0 h 30"/>
                    <a:gd name="T4" fmla="*/ 15 w 31"/>
                    <a:gd name="T5" fmla="*/ 6 h 30"/>
                    <a:gd name="T6" fmla="*/ 3 w 31"/>
                    <a:gd name="T7" fmla="*/ 7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8 h 32"/>
                    <a:gd name="T2" fmla="*/ 30 w 44"/>
                    <a:gd name="T3" fmla="*/ 0 h 32"/>
                    <a:gd name="T4" fmla="*/ 46 w 44"/>
                    <a:gd name="T5" fmla="*/ 3 h 32"/>
                    <a:gd name="T6" fmla="*/ 6 w 44"/>
                    <a:gd name="T7" fmla="*/ 8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6 h 44"/>
                    <a:gd name="T2" fmla="*/ 12 w 42"/>
                    <a:gd name="T3" fmla="*/ 3 h 44"/>
                    <a:gd name="T4" fmla="*/ 0 w 42"/>
                    <a:gd name="T5" fmla="*/ 6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4 h 30"/>
                    <a:gd name="T2" fmla="*/ 51 w 31"/>
                    <a:gd name="T3" fmla="*/ 2 h 30"/>
                    <a:gd name="T4" fmla="*/ 7 w 31"/>
                    <a:gd name="T5" fmla="*/ 4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+mn-cs"/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4" name="Rectangle 97"/>
          <p:cNvSpPr>
            <a:spLocks noChangeArrowheads="1"/>
          </p:cNvSpPr>
          <p:nvPr/>
        </p:nvSpPr>
        <p:spPr bwMode="auto">
          <a:xfrm>
            <a:off x="1752600" y="188913"/>
            <a:ext cx="7380288" cy="647700"/>
          </a:xfrm>
          <a:prstGeom prst="rect">
            <a:avLst/>
          </a:prstGeom>
          <a:gradFill rotWithShape="1">
            <a:gsLst>
              <a:gs pos="0">
                <a:srgbClr val="2E539E"/>
              </a:gs>
              <a:gs pos="100000">
                <a:srgbClr val="15264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fr-FR" sz="2000">
                <a:solidFill>
                  <a:srgbClr val="FFFFCC"/>
                </a:solidFill>
                <a:latin typeface="Arial Unicode MS" pitchFamily="34" charset="-128"/>
                <a:cs typeface="+mn-cs"/>
              </a:rPr>
              <a:t>                     </a:t>
            </a:r>
            <a:endParaRPr lang="fr-FR">
              <a:cs typeface="+mn-cs"/>
            </a:endParaRPr>
          </a:p>
        </p:txBody>
      </p:sp>
      <p:sp>
        <p:nvSpPr>
          <p:cNvPr id="13404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  <p:sp>
        <p:nvSpPr>
          <p:cNvPr id="13405" name="Rectangle 9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28800" y="4572000"/>
            <a:ext cx="6934200" cy="12954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95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6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7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92C6E-090A-4CAA-9753-55E4F64087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C.Fanton                                Le Bien Etre dans l’Entreprise : Groupe de pilotage : Novembre 2007</a:t>
            </a:r>
            <a:r>
              <a:rPr lang="fr-FR" sz="1000" b="1">
                <a:solidFill>
                  <a:schemeClr val="tx1"/>
                </a:solidFill>
              </a:rPr>
              <a:t>                                                                                </a:t>
            </a:r>
            <a:fld id="{81C30FD6-F944-412D-ABAF-B65E437E9F50}" type="slidenum">
              <a:rPr lang="fr-FR" sz="1000" b="1"/>
              <a:pPr>
                <a:defRPr/>
              </a:pPr>
              <a:t>‹#›</a:t>
            </a:fld>
            <a:r>
              <a:rPr lang="fr-FR" sz="1000" b="1"/>
              <a:t>	</a:t>
            </a:r>
            <a:r>
              <a:rPr lang="fr-FR" sz="1000" b="1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2F5BD-0871-4B13-88A0-15F5991A916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7013" y="930275"/>
            <a:ext cx="2109787" cy="5195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178550" cy="5195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C.Fanton                                Le Bien Etre dans l’Entreprise : Groupe de pilotage : Novembre 2007</a:t>
            </a:r>
            <a:r>
              <a:rPr lang="fr-FR" sz="1000" b="1">
                <a:solidFill>
                  <a:schemeClr val="tx1"/>
                </a:solidFill>
              </a:rPr>
              <a:t>                                                                                </a:t>
            </a:r>
            <a:fld id="{965D4AD3-F000-42B4-98E4-D89A2584FFA0}" type="slidenum">
              <a:rPr lang="fr-FR" sz="1000" b="1"/>
              <a:pPr>
                <a:defRPr/>
              </a:pPr>
              <a:t>‹#›</a:t>
            </a:fld>
            <a:r>
              <a:rPr lang="fr-FR" sz="1000" b="1"/>
              <a:t>	</a:t>
            </a:r>
            <a:r>
              <a:rPr lang="fr-FR" sz="1000" b="1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09C0-A049-4A70-B47E-727F0DCB7C5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C.Fanton                                Le Bien Etre dans l’Entreprise : Groupe de pilotage : Novembre 2007</a:t>
            </a:r>
            <a:r>
              <a:rPr lang="fr-FR" sz="1000" b="1">
                <a:solidFill>
                  <a:schemeClr val="tx1"/>
                </a:solidFill>
              </a:rPr>
              <a:t>                                                                                </a:t>
            </a:r>
            <a:fld id="{B8FDF480-4D59-41BB-BCBE-CEC37563FB27}" type="slidenum">
              <a:rPr lang="fr-FR" sz="1000" b="1"/>
              <a:pPr>
                <a:defRPr/>
              </a:pPr>
              <a:t>‹#›</a:t>
            </a:fld>
            <a:r>
              <a:rPr lang="fr-FR" sz="1000" b="1"/>
              <a:t>	</a:t>
            </a:r>
            <a:r>
              <a:rPr lang="fr-FR" sz="1000" b="1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823F6-7978-49B3-9869-87AD17B4CF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938D-3F7D-4446-9F0B-7373BEC80F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697D4-56BF-4017-9220-57111F598F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B6E43-0EDF-45BA-8D0E-488534B45F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84343-298F-41FE-86D3-B82CD32A18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2D2AB-899D-4AFC-8EAC-0EE81CD81C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38F9B-BCB8-4EDF-B96B-62065447B8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42B15-BD19-4275-B502-E5CA578E15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C.Fanton                                Le Bien Etre dans l’Entreprise : Groupe de pilotage : Novembre 2007</a:t>
            </a:r>
            <a:r>
              <a:rPr lang="fr-FR" sz="1000" b="1">
                <a:solidFill>
                  <a:schemeClr val="tx1"/>
                </a:solidFill>
              </a:rPr>
              <a:t>                                                                                </a:t>
            </a:r>
            <a:fld id="{B83169CF-437F-4A49-9517-5BD87B68B80B}" type="slidenum">
              <a:rPr lang="fr-FR" sz="1000" b="1"/>
              <a:pPr>
                <a:defRPr/>
              </a:pPr>
              <a:t>‹#›</a:t>
            </a:fld>
            <a:r>
              <a:rPr lang="fr-FR" sz="1000" b="1"/>
              <a:t>	</a:t>
            </a:r>
            <a:r>
              <a:rPr lang="fr-FR" sz="1000" b="1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F9FD2-A800-46C6-9AB0-B376DE375D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7A2B6-EB44-4556-9E79-3F1C9589CB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F81DA-CD9E-437A-BE7D-44340F9BE4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F85EC-586A-43C0-B634-9778706440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C3D90-C280-4136-B9DC-D18FCF6E28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CBF7D-75E4-4065-A9F3-C6B1D3397A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C9D29-7B69-4FB0-B0A2-A21B005667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54519-147B-4611-B754-318A9FC4A2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0A3A-AED1-45E7-A627-D52516B87E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696E1-293D-4720-8F87-2269861D03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CA2F3-380C-49A2-B5D1-902A3765E2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C.Fanton                                Le Bien Etre dans l’Entreprise : Groupe de pilotage : Novembre 2007</a:t>
            </a:r>
            <a:r>
              <a:rPr lang="fr-FR" sz="1000" b="1">
                <a:solidFill>
                  <a:schemeClr val="tx1"/>
                </a:solidFill>
              </a:rPr>
              <a:t>                                                                                </a:t>
            </a:r>
            <a:fld id="{47061B3A-8193-47AE-84A1-688B3FE764DF}" type="slidenum">
              <a:rPr lang="fr-FR" sz="1000" b="1"/>
              <a:pPr>
                <a:defRPr/>
              </a:pPr>
              <a:t>‹#›</a:t>
            </a:fld>
            <a:r>
              <a:rPr lang="fr-FR" sz="1000" b="1"/>
              <a:t>	</a:t>
            </a:r>
            <a:r>
              <a:rPr lang="fr-FR" sz="1000" b="1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B0139-EC85-4BAC-881D-AD9D663189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63D2B-E460-4A18-A306-C7357E0171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6ECAA-F822-4D60-9050-73FFF4E190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5BBFD-8F98-4E7E-9D38-36799F40F81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8645F-372C-4D9C-90FA-F750D3F1CE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C1803-BFC3-4680-92CF-CCA44F51F5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F0AC-FE31-474E-A3F7-9562F8773B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946C8-08F6-4C9D-A492-53B85AC786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6183B-A6EB-42BD-979F-03CEC5B7BB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6757E-6700-4640-9568-1B73C661C6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94BD2-058F-4775-A2F5-05A458A9423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C.Fanton                                Le Bien Etre dans l’Entreprise : Groupe de pilotage : Novembre 2007</a:t>
            </a:r>
            <a:r>
              <a:rPr lang="fr-FR" sz="1000" b="1">
                <a:solidFill>
                  <a:schemeClr val="tx1"/>
                </a:solidFill>
              </a:rPr>
              <a:t>                                                                                </a:t>
            </a:r>
            <a:fld id="{54295277-5584-4F18-9105-8E867F4D0C65}" type="slidenum">
              <a:rPr lang="fr-FR" sz="1000" b="1"/>
              <a:pPr>
                <a:defRPr/>
              </a:pPr>
              <a:t>‹#›</a:t>
            </a:fld>
            <a:r>
              <a:rPr lang="fr-FR" sz="1000" b="1"/>
              <a:t>	</a:t>
            </a:r>
            <a:r>
              <a:rPr lang="fr-FR" sz="1000" b="1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D0FD0-BD7E-4655-9F73-1FD829387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CF676-A53F-4C95-AE2F-C482EB58C0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E80D9-4B69-4BD5-8640-D0C3660FB0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E0999-076E-46D3-92C1-F510C9FF56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835B-5F4B-4D2D-86A8-65C7BB089B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E4E91-4F5B-4A80-B7E9-43BCDEF30C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C847B-34D5-4AAC-9F86-072CC61B22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C.Fanton                                Le Bien Etre dans l’Entreprise : Groupe de pilotage : Novembre 2007</a:t>
            </a:r>
            <a:r>
              <a:rPr lang="fr-FR" sz="1000" b="1">
                <a:solidFill>
                  <a:schemeClr val="tx1"/>
                </a:solidFill>
              </a:rPr>
              <a:t>                                                                                </a:t>
            </a:r>
            <a:fld id="{5B7E2503-5BFA-4861-A68C-53D4AB31E4C9}" type="slidenum">
              <a:rPr lang="fr-FR" sz="1000" b="1"/>
              <a:pPr>
                <a:defRPr/>
              </a:pPr>
              <a:t>‹#›</a:t>
            </a:fld>
            <a:r>
              <a:rPr lang="fr-FR" sz="1000" b="1"/>
              <a:t>	</a:t>
            </a:r>
            <a:r>
              <a:rPr lang="fr-FR" sz="1000" b="1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C4C6F-C277-4377-9257-C04704B729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C.Fanton                                Le Bien Etre dans l’Entreprise : Groupe de pilotage : Novembre 2007</a:t>
            </a:r>
            <a:r>
              <a:rPr lang="fr-FR" sz="1000" b="1">
                <a:solidFill>
                  <a:schemeClr val="tx1"/>
                </a:solidFill>
              </a:rPr>
              <a:t>                                                                                </a:t>
            </a:r>
            <a:fld id="{A236833A-029C-423D-8B7E-DFDF7F8E4941}" type="slidenum">
              <a:rPr lang="fr-FR" sz="1000" b="1"/>
              <a:pPr>
                <a:defRPr/>
              </a:pPr>
              <a:t>‹#›</a:t>
            </a:fld>
            <a:r>
              <a:rPr lang="fr-FR" sz="1000" b="1"/>
              <a:t>	</a:t>
            </a:r>
            <a:r>
              <a:rPr lang="fr-FR" sz="1000" b="1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E6DD1-7AFB-400E-9989-138DC7BCBC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C.Fanton                                Le Bien Etre dans l’Entreprise : Groupe de pilotage : Novembre 2007</a:t>
            </a:r>
            <a:r>
              <a:rPr lang="fr-FR" sz="1000" b="1">
                <a:solidFill>
                  <a:schemeClr val="tx1"/>
                </a:solidFill>
              </a:rPr>
              <a:t>                                                                                </a:t>
            </a:r>
            <a:fld id="{1D60295B-A065-41D8-9611-8EADD7F2679C}" type="slidenum">
              <a:rPr lang="fr-FR" sz="1000" b="1"/>
              <a:pPr>
                <a:defRPr/>
              </a:pPr>
              <a:t>‹#›</a:t>
            </a:fld>
            <a:r>
              <a:rPr lang="fr-FR" sz="1000" b="1"/>
              <a:t>	</a:t>
            </a:r>
            <a:r>
              <a:rPr lang="fr-FR" sz="1000" b="1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C6D4E-3D1B-4123-B7D5-88E85B1E00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C.Fanton                                Le Bien Etre dans l’Entreprise : Groupe de pilotage : Novembre 2007</a:t>
            </a:r>
            <a:r>
              <a:rPr lang="fr-FR" sz="1000" b="1">
                <a:solidFill>
                  <a:schemeClr val="tx1"/>
                </a:solidFill>
              </a:rPr>
              <a:t>                                                                                </a:t>
            </a:r>
            <a:fld id="{ABD29F06-87C8-48F9-B486-934E912B4BDF}" type="slidenum">
              <a:rPr lang="fr-FR" sz="1000" b="1"/>
              <a:pPr>
                <a:defRPr/>
              </a:pPr>
              <a:t>‹#›</a:t>
            </a:fld>
            <a:r>
              <a:rPr lang="fr-FR" sz="1000" b="1"/>
              <a:t>	</a:t>
            </a:r>
            <a:r>
              <a:rPr lang="fr-FR" sz="1000" b="1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FFD0D-DF51-4EE5-9176-16743366AD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C.Fanton                                Le Bien Etre dans l’Entreprise : Groupe de pilotage : Novembre 2007</a:t>
            </a:r>
            <a:r>
              <a:rPr lang="fr-FR" sz="1000" b="1">
                <a:solidFill>
                  <a:schemeClr val="tx1"/>
                </a:solidFill>
              </a:rPr>
              <a:t>                                                                                </a:t>
            </a:r>
            <a:fld id="{68296B0B-4EDA-4B1F-BAAD-C08881740734}" type="slidenum">
              <a:rPr lang="fr-FR" sz="1000" b="1"/>
              <a:pPr>
                <a:defRPr/>
              </a:pPr>
              <a:t>‹#›</a:t>
            </a:fld>
            <a:r>
              <a:rPr lang="fr-FR" sz="1000" b="1"/>
              <a:t>	</a:t>
            </a:r>
            <a:r>
              <a:rPr lang="fr-FR" sz="1000" b="1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9BFA0-DF2F-4094-BD41-01E801C995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400800"/>
            <a:ext cx="8424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339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C.Fanton                                Le Bien Etre dans l’Entreprise : Groupe de pilotage : Novembre 2007</a:t>
            </a:r>
            <a:r>
              <a:rPr lang="fr-FR" sz="1000" b="1">
                <a:solidFill>
                  <a:schemeClr val="tx1"/>
                </a:solidFill>
              </a:rPr>
              <a:t>                                                                                </a:t>
            </a:r>
            <a:fld id="{6CCCB6D7-2ECC-40A3-85C4-EBC1CFE94968}" type="slidenum">
              <a:rPr lang="fr-FR" sz="1000" b="1"/>
              <a:pPr>
                <a:defRPr/>
              </a:pPr>
              <a:t>‹#›</a:t>
            </a:fld>
            <a:r>
              <a:rPr lang="fr-FR" sz="1000" b="1"/>
              <a:t>	</a:t>
            </a:r>
            <a:r>
              <a:rPr lang="fr-FR" sz="1000" b="1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4952417-FC28-4945-83A4-9F6E99C01B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30" name="Rectangle 160"/>
          <p:cNvSpPr>
            <a:spLocks noChangeArrowheads="1"/>
          </p:cNvSpPr>
          <p:nvPr/>
        </p:nvSpPr>
        <p:spPr bwMode="auto">
          <a:xfrm>
            <a:off x="0" y="0"/>
            <a:ext cx="260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fr-FR">
                <a:cs typeface="+mn-cs"/>
              </a:rPr>
              <a:t> </a:t>
            </a:r>
          </a:p>
          <a:p>
            <a:pPr eaLnBrk="0" hangingPunct="0">
              <a:defRPr/>
            </a:pPr>
            <a:endParaRPr lang="fr-FR">
              <a:cs typeface="+mn-cs"/>
            </a:endParaRPr>
          </a:p>
        </p:txBody>
      </p:sp>
      <p:sp>
        <p:nvSpPr>
          <p:cNvPr id="1031" name="Rectangle 172"/>
          <p:cNvSpPr>
            <a:spLocks noChangeArrowheads="1"/>
          </p:cNvSpPr>
          <p:nvPr/>
        </p:nvSpPr>
        <p:spPr bwMode="auto">
          <a:xfrm>
            <a:off x="1331913" y="227013"/>
            <a:ext cx="7812087" cy="576262"/>
          </a:xfrm>
          <a:prstGeom prst="rect">
            <a:avLst/>
          </a:prstGeom>
          <a:solidFill>
            <a:srgbClr val="31539A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15"/>
              </a:buBlip>
              <a:defRPr/>
            </a:pPr>
            <a:endParaRPr lang="en-US" sz="2800">
              <a:solidFill>
                <a:srgbClr val="000000"/>
              </a:solidFill>
              <a:latin typeface="F0" charset="0"/>
              <a:cs typeface="+mn-cs"/>
            </a:endParaRPr>
          </a:p>
        </p:txBody>
      </p:sp>
      <p:sp>
        <p:nvSpPr>
          <p:cNvPr id="1032" name="Line 173"/>
          <p:cNvSpPr>
            <a:spLocks noChangeShapeType="1"/>
          </p:cNvSpPr>
          <p:nvPr/>
        </p:nvSpPr>
        <p:spPr bwMode="auto">
          <a:xfrm>
            <a:off x="1331913" y="188913"/>
            <a:ext cx="781208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33" name="Line 174"/>
          <p:cNvSpPr>
            <a:spLocks noChangeShapeType="1"/>
          </p:cNvSpPr>
          <p:nvPr/>
        </p:nvSpPr>
        <p:spPr bwMode="auto">
          <a:xfrm>
            <a:off x="1331913" y="765175"/>
            <a:ext cx="781208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34" name="Line 175"/>
          <p:cNvSpPr>
            <a:spLocks noChangeShapeType="1"/>
          </p:cNvSpPr>
          <p:nvPr/>
        </p:nvSpPr>
        <p:spPr bwMode="auto">
          <a:xfrm>
            <a:off x="1331913" y="188913"/>
            <a:ext cx="0" cy="5762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35" name="Line 176"/>
          <p:cNvSpPr>
            <a:spLocks noChangeShapeType="1"/>
          </p:cNvSpPr>
          <p:nvPr/>
        </p:nvSpPr>
        <p:spPr bwMode="auto">
          <a:xfrm>
            <a:off x="9144000" y="188913"/>
            <a:ext cx="0" cy="5762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aphicFrame>
        <p:nvGraphicFramePr>
          <p:cNvPr id="12469" name="Group 181"/>
          <p:cNvGraphicFramePr>
            <a:graphicFrameLocks noGrp="1"/>
          </p:cNvGraphicFramePr>
          <p:nvPr/>
        </p:nvGraphicFramePr>
        <p:xfrm>
          <a:off x="0" y="0"/>
          <a:ext cx="6899275" cy="944563"/>
        </p:xfrm>
        <a:graphic>
          <a:graphicData uri="http://schemas.openxmlformats.org/drawingml/2006/table">
            <a:tbl>
              <a:tblPr/>
              <a:tblGrid>
                <a:gridCol w="6899275"/>
              </a:tblGrid>
              <a:tr h="944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15"/>
                        </a:buBlip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0" charset="0"/>
                        </a:rPr>
                        <a:t>  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marT="45632" marB="4563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8" name="Picture 162" descr="CDEBanner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18891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Rectangle 183"/>
          <p:cNvSpPr>
            <a:spLocks noChangeArrowheads="1"/>
          </p:cNvSpPr>
          <p:nvPr/>
        </p:nvSpPr>
        <p:spPr bwMode="auto">
          <a:xfrm>
            <a:off x="1752600" y="188913"/>
            <a:ext cx="7380288" cy="647700"/>
          </a:xfrm>
          <a:prstGeom prst="rect">
            <a:avLst/>
          </a:prstGeom>
          <a:gradFill rotWithShape="1">
            <a:gsLst>
              <a:gs pos="0">
                <a:srgbClr val="2E539E"/>
              </a:gs>
              <a:gs pos="100000">
                <a:srgbClr val="15264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7"/>
        </a:buBlip>
        <a:defRPr sz="2800">
          <a:solidFill>
            <a:schemeClr val="tx1"/>
          </a:solidFill>
          <a:latin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Tahoma" pitchFamily="34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6C653A1-9E80-4D8C-BE9B-77F8F1E0EB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1855A49-D15B-4D74-A541-14F0B046DA7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E3755A5-2B65-43DB-946D-C4305B2828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3"/>
          <p:cNvSpPr>
            <a:spLocks noChangeArrowheads="1"/>
          </p:cNvSpPr>
          <p:nvPr/>
        </p:nvSpPr>
        <p:spPr bwMode="auto">
          <a:xfrm>
            <a:off x="0" y="6210300"/>
            <a:ext cx="9144000" cy="647700"/>
          </a:xfrm>
          <a:prstGeom prst="rect">
            <a:avLst/>
          </a:prstGeom>
          <a:gradFill rotWithShape="1">
            <a:gsLst>
              <a:gs pos="0">
                <a:srgbClr val="152649"/>
              </a:gs>
              <a:gs pos="50000">
                <a:srgbClr val="2E539E"/>
              </a:gs>
              <a:gs pos="100000">
                <a:srgbClr val="1526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3250" name="Rectangle 11"/>
          <p:cNvSpPr>
            <a:spLocks noChangeArrowheads="1"/>
          </p:cNvSpPr>
          <p:nvPr/>
        </p:nvSpPr>
        <p:spPr bwMode="auto">
          <a:xfrm>
            <a:off x="3635375" y="3095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065" name="Text Box 17" descr="Papier de soie bleu"/>
          <p:cNvSpPr txBox="1">
            <a:spLocks noChangeArrowheads="1"/>
          </p:cNvSpPr>
          <p:nvPr/>
        </p:nvSpPr>
        <p:spPr bwMode="auto">
          <a:xfrm>
            <a:off x="755650" y="1125538"/>
            <a:ext cx="7632700" cy="482441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60325" cmpd="thinThick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fr-FR" sz="1200">
              <a:latin typeface="Arial" charset="0"/>
            </a:endParaRPr>
          </a:p>
          <a:p>
            <a:pPr algn="ctr"/>
            <a:r>
              <a:rPr lang="fr-FR"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Démarche SPIRAL</a:t>
            </a:r>
          </a:p>
          <a:p>
            <a:pPr algn="ctr"/>
            <a:endParaRPr lang="fr-FR" sz="4000" b="1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/>
            <a:r>
              <a:rPr lang="fr-FR" sz="40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Formation des facilitateurs</a:t>
            </a:r>
          </a:p>
          <a:p>
            <a:pPr algn="ctr"/>
            <a:r>
              <a:rPr lang="fr-FR" sz="3200" b="1" i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(powerpoint standard)</a:t>
            </a:r>
          </a:p>
          <a:p>
            <a:pPr algn="ctr"/>
            <a:r>
              <a:rPr lang="fr-FR" i="1">
                <a:solidFill>
                  <a:srgbClr val="003399"/>
                </a:solidFill>
                <a:latin typeface="Arial" charset="0"/>
              </a:rPr>
              <a:t>Insérer ici le public et le lieu de la formation________</a:t>
            </a:r>
          </a:p>
          <a:p>
            <a:pPr algn="ctr"/>
            <a:endParaRPr lang="fr-FR" i="1">
              <a:solidFill>
                <a:srgbClr val="003399"/>
              </a:solidFill>
              <a:latin typeface="Arial" charset="0"/>
            </a:endParaRPr>
          </a:p>
          <a:p>
            <a:pPr algn="ctr"/>
            <a:r>
              <a:rPr lang="fr-FR" sz="2000">
                <a:solidFill>
                  <a:srgbClr val="003399"/>
                </a:solidFill>
                <a:latin typeface="Arial" charset="0"/>
              </a:rPr>
              <a:t>Premier powerpoint: introduction générale</a:t>
            </a:r>
          </a:p>
          <a:p>
            <a:pPr algn="ctr"/>
            <a:endParaRPr lang="fr-FR" sz="2000">
              <a:solidFill>
                <a:srgbClr val="003399"/>
              </a:solidFill>
              <a:latin typeface="Arial" charset="0"/>
            </a:endParaRPr>
          </a:p>
          <a:p>
            <a:pPr algn="ctr"/>
            <a:endParaRPr lang="fr-FR" sz="170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  <a:p>
            <a:r>
              <a:rPr lang="fr-FR" smtClean="0"/>
              <a:t>Les 3 diapos suivantes détaillent </a:t>
            </a:r>
          </a:p>
          <a:p>
            <a:r>
              <a:rPr lang="fr-FR" smtClean="0"/>
              <a:t>- le constat de départ qui amène à </a:t>
            </a:r>
          </a:p>
          <a:p>
            <a:r>
              <a:rPr lang="fr-FR" smtClean="0"/>
              <a:t>- revoir </a:t>
            </a:r>
          </a:p>
          <a:p>
            <a:r>
              <a:rPr lang="fr-FR" smtClean="0"/>
              <a:t>- et mesurer la conception du progrès</a:t>
            </a:r>
          </a:p>
          <a:p>
            <a:endParaRPr lang="fr-FR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92275" y="20638"/>
            <a:ext cx="7699375" cy="88741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accent3"/>
                </a:solidFill>
              </a:rPr>
              <a:t>Le </a:t>
            </a:r>
            <a:r>
              <a:rPr lang="en-GB" dirty="0" err="1" smtClean="0">
                <a:solidFill>
                  <a:schemeClr val="accent3"/>
                </a:solidFill>
              </a:rPr>
              <a:t>constat</a:t>
            </a:r>
            <a:r>
              <a:rPr lang="en-GB" dirty="0" smtClean="0">
                <a:solidFill>
                  <a:schemeClr val="accent3"/>
                </a:solidFill>
              </a:rPr>
              <a:t> de </a:t>
            </a:r>
            <a:r>
              <a:rPr lang="en-GB" dirty="0" err="1" smtClean="0">
                <a:solidFill>
                  <a:schemeClr val="accent3"/>
                </a:solidFill>
              </a:rPr>
              <a:t>départ</a:t>
            </a:r>
            <a:endParaRPr lang="en-GB" dirty="0" smtClean="0">
              <a:solidFill>
                <a:schemeClr val="accent3"/>
              </a:solidFill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idx="4294967295"/>
          </p:nvPr>
        </p:nvSpPr>
        <p:spPr bwMode="auto">
          <a:xfrm>
            <a:off x="179388" y="1125538"/>
            <a:ext cx="8902700" cy="4740275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eaLnBrk="1" hangingPunct="1">
              <a:defRPr/>
            </a:pPr>
            <a:r>
              <a:rPr lang="en-GB" sz="2800" dirty="0" err="1" smtClean="0"/>
              <a:t>Ecart</a:t>
            </a:r>
            <a:r>
              <a:rPr lang="en-GB" sz="2800" dirty="0" smtClean="0"/>
              <a:t> </a:t>
            </a:r>
            <a:r>
              <a:rPr lang="en-GB" sz="2800" dirty="0" err="1" smtClean="0"/>
              <a:t>préoccupant</a:t>
            </a:r>
            <a:r>
              <a:rPr lang="en-GB" sz="2800" dirty="0" smtClean="0"/>
              <a:t> entre les </a:t>
            </a:r>
            <a:r>
              <a:rPr lang="en-GB" sz="2800" dirty="0" err="1" smtClean="0"/>
              <a:t>défis</a:t>
            </a:r>
            <a:r>
              <a:rPr lang="en-GB" sz="2800" dirty="0" smtClean="0"/>
              <a:t> </a:t>
            </a:r>
            <a:r>
              <a:rPr lang="en-GB" sz="2800" dirty="0" err="1" smtClean="0"/>
              <a:t>environnementaux</a:t>
            </a:r>
            <a:r>
              <a:rPr lang="en-GB" sz="2800" dirty="0" smtClean="0"/>
              <a:t> et socio-</a:t>
            </a:r>
            <a:r>
              <a:rPr lang="en-GB" sz="2800" dirty="0" err="1" smtClean="0"/>
              <a:t>économique</a:t>
            </a:r>
            <a:r>
              <a:rPr lang="en-GB" sz="2800" dirty="0" smtClean="0"/>
              <a:t> du XXI siècle et la </a:t>
            </a:r>
            <a:r>
              <a:rPr lang="en-GB" sz="2800" dirty="0" err="1" smtClean="0"/>
              <a:t>capacité</a:t>
            </a:r>
            <a:r>
              <a:rPr lang="en-GB" sz="2800" dirty="0" smtClean="0"/>
              <a:t> </a:t>
            </a:r>
            <a:r>
              <a:rPr lang="en-GB" sz="2800" dirty="0" err="1" smtClean="0"/>
              <a:t>réelle</a:t>
            </a:r>
            <a:r>
              <a:rPr lang="en-GB" sz="2800" dirty="0" smtClean="0"/>
              <a:t> de la </a:t>
            </a:r>
            <a:r>
              <a:rPr lang="en-GB" sz="2800" dirty="0" err="1" smtClean="0"/>
              <a:t>société</a:t>
            </a:r>
            <a:r>
              <a:rPr lang="en-GB" sz="2800" dirty="0" smtClean="0"/>
              <a:t> à  faire face: </a:t>
            </a:r>
            <a:r>
              <a:rPr lang="en-GB" sz="2000" dirty="0" smtClean="0"/>
              <a:t>les chances </a:t>
            </a:r>
            <a:r>
              <a:rPr lang="en-GB" sz="2000" dirty="0" err="1" smtClean="0"/>
              <a:t>d’éviter</a:t>
            </a:r>
            <a:r>
              <a:rPr lang="en-GB" sz="2000" dirty="0" smtClean="0"/>
              <a:t> de </a:t>
            </a:r>
            <a:r>
              <a:rPr lang="en-GB" sz="2000" dirty="0" err="1" smtClean="0"/>
              <a:t>dépasser</a:t>
            </a:r>
            <a:r>
              <a:rPr lang="en-GB" sz="2000" dirty="0" smtClean="0"/>
              <a:t> le </a:t>
            </a:r>
            <a:r>
              <a:rPr lang="en-GB" sz="2000" dirty="0" err="1" smtClean="0"/>
              <a:t>seuil</a:t>
            </a:r>
            <a:r>
              <a:rPr lang="en-GB" sz="2000" dirty="0" smtClean="0"/>
              <a:t> de 2°c de </a:t>
            </a:r>
            <a:r>
              <a:rPr lang="en-GB" sz="2000" dirty="0" err="1" smtClean="0"/>
              <a:t>réchauffement</a:t>
            </a:r>
            <a:r>
              <a:rPr lang="en-GB" sz="2000" dirty="0" smtClean="0"/>
              <a:t> </a:t>
            </a:r>
            <a:r>
              <a:rPr lang="en-GB" sz="2000" dirty="0" err="1" smtClean="0"/>
              <a:t>climatique</a:t>
            </a:r>
            <a:r>
              <a:rPr lang="en-GB" sz="2000" dirty="0" smtClean="0"/>
              <a:t> </a:t>
            </a:r>
            <a:r>
              <a:rPr lang="en-GB" sz="2000" dirty="0" err="1" smtClean="0"/>
              <a:t>s’amenuisent</a:t>
            </a:r>
            <a:r>
              <a:rPr lang="en-GB" sz="2000" dirty="0" smtClean="0"/>
              <a:t> de jour en jour, sans </a:t>
            </a:r>
            <a:r>
              <a:rPr lang="en-GB" sz="2000" dirty="0" err="1" smtClean="0"/>
              <a:t>parler</a:t>
            </a:r>
            <a:r>
              <a:rPr lang="en-GB" sz="2000" dirty="0" smtClean="0"/>
              <a:t> des </a:t>
            </a:r>
            <a:r>
              <a:rPr lang="en-GB" sz="2000" dirty="0" err="1" smtClean="0"/>
              <a:t>dégats</a:t>
            </a:r>
            <a:r>
              <a:rPr lang="en-GB" sz="2000" dirty="0" smtClean="0"/>
              <a:t> déjà </a:t>
            </a:r>
            <a:r>
              <a:rPr lang="en-GB" sz="2000" dirty="0" err="1" smtClean="0"/>
              <a:t>causés</a:t>
            </a:r>
            <a:r>
              <a:rPr lang="en-GB" sz="2000" dirty="0" smtClean="0"/>
              <a:t> (</a:t>
            </a:r>
            <a:r>
              <a:rPr lang="en-GB" sz="2000" dirty="0" err="1" smtClean="0"/>
              <a:t>changements</a:t>
            </a:r>
            <a:r>
              <a:rPr lang="en-GB" sz="2000" dirty="0" smtClean="0"/>
              <a:t> </a:t>
            </a:r>
            <a:r>
              <a:rPr lang="en-GB" sz="2000" dirty="0" err="1" smtClean="0"/>
              <a:t>climatiques</a:t>
            </a:r>
            <a:r>
              <a:rPr lang="en-GB" sz="2000" dirty="0" smtClean="0"/>
              <a:t>, </a:t>
            </a:r>
            <a:r>
              <a:rPr lang="en-GB" sz="2000" dirty="0" err="1" smtClean="0"/>
              <a:t>écroulement</a:t>
            </a:r>
            <a:r>
              <a:rPr lang="en-GB" sz="2000" dirty="0" smtClean="0"/>
              <a:t> de la </a:t>
            </a:r>
            <a:r>
              <a:rPr lang="en-GB" sz="2000" dirty="0" err="1" smtClean="0"/>
              <a:t>biodiversité</a:t>
            </a:r>
            <a:r>
              <a:rPr lang="en-GB" sz="2000" dirty="0" smtClean="0"/>
              <a:t>), </a:t>
            </a:r>
            <a:r>
              <a:rPr lang="en-GB" sz="2000" dirty="0" err="1" smtClean="0"/>
              <a:t>dans</a:t>
            </a:r>
            <a:r>
              <a:rPr lang="en-GB" sz="2000" dirty="0" smtClean="0"/>
              <a:t> </a:t>
            </a:r>
            <a:r>
              <a:rPr lang="en-GB" sz="2000" dirty="0" err="1" smtClean="0"/>
              <a:t>une</a:t>
            </a:r>
            <a:r>
              <a:rPr lang="en-GB" sz="2000" dirty="0" smtClean="0"/>
              <a:t> situation </a:t>
            </a:r>
            <a:r>
              <a:rPr lang="en-GB" sz="2000" dirty="0" err="1" smtClean="0"/>
              <a:t>ou</a:t>
            </a:r>
            <a:r>
              <a:rPr lang="en-GB" sz="2000" dirty="0" smtClean="0"/>
              <a:t> les </a:t>
            </a:r>
            <a:r>
              <a:rPr lang="en-GB" sz="2000" dirty="0" err="1" smtClean="0"/>
              <a:t>inégalités</a:t>
            </a:r>
            <a:r>
              <a:rPr lang="en-GB" sz="2000" dirty="0"/>
              <a:t> </a:t>
            </a:r>
            <a:r>
              <a:rPr lang="en-GB" sz="2000" dirty="0" smtClean="0"/>
              <a:t>se </a:t>
            </a:r>
            <a:r>
              <a:rPr lang="en-GB" sz="2000" dirty="0" err="1" smtClean="0"/>
              <a:t>creusent</a:t>
            </a:r>
            <a:r>
              <a:rPr lang="en-GB" sz="2000" dirty="0"/>
              <a:t>.</a:t>
            </a:r>
            <a:endParaRPr lang="en-GB" sz="2000" dirty="0" smtClean="0"/>
          </a:p>
          <a:p>
            <a:pPr marL="0" indent="0" eaLnBrk="1" hangingPunct="1">
              <a:buFontTx/>
              <a:buNone/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err="1" smtClean="0"/>
              <a:t>Deux</a:t>
            </a:r>
            <a:r>
              <a:rPr lang="en-GB" sz="2400" dirty="0" smtClean="0"/>
              <a:t> </a:t>
            </a:r>
            <a:r>
              <a:rPr lang="en-GB" sz="2400" dirty="0" err="1" smtClean="0"/>
              <a:t>problèmes</a:t>
            </a:r>
            <a:r>
              <a:rPr lang="en-GB" sz="2400" dirty="0" smtClean="0"/>
              <a:t> </a:t>
            </a:r>
            <a:r>
              <a:rPr lang="en-GB" sz="2400" dirty="0" err="1" smtClean="0"/>
              <a:t>majeurs</a:t>
            </a:r>
            <a:r>
              <a:rPr lang="en-GB" sz="2400" dirty="0" smtClean="0"/>
              <a:t> à la base de </a:t>
            </a:r>
            <a:r>
              <a:rPr lang="en-GB" sz="2400" dirty="0" err="1" smtClean="0"/>
              <a:t>cet</a:t>
            </a:r>
            <a:r>
              <a:rPr lang="en-GB" sz="2400" dirty="0" smtClean="0"/>
              <a:t> </a:t>
            </a:r>
            <a:r>
              <a:rPr lang="en-GB" sz="2400" dirty="0" err="1" smtClean="0"/>
              <a:t>état</a:t>
            </a:r>
            <a:r>
              <a:rPr lang="en-GB" sz="2400" dirty="0" smtClean="0"/>
              <a:t> de </a:t>
            </a:r>
            <a:r>
              <a:rPr lang="en-GB" sz="2400" dirty="0" err="1" smtClean="0"/>
              <a:t>cet</a:t>
            </a:r>
            <a:r>
              <a:rPr lang="en-GB" sz="2400" dirty="0" smtClean="0"/>
              <a:t> </a:t>
            </a:r>
            <a:r>
              <a:rPr lang="en-GB" sz="2400" dirty="0" err="1" smtClean="0"/>
              <a:t>écart</a:t>
            </a:r>
            <a:r>
              <a:rPr lang="en-GB" sz="2400" dirty="0" smtClean="0"/>
              <a:t>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400" dirty="0" smtClean="0"/>
              <a:t>La conception du </a:t>
            </a:r>
            <a:r>
              <a:rPr lang="en-GB" sz="2400" dirty="0" err="1" smtClean="0"/>
              <a:t>progrès</a:t>
            </a:r>
            <a:r>
              <a:rPr lang="en-GB" sz="2400" dirty="0" smtClean="0"/>
              <a:t>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400" dirty="0" smtClean="0"/>
              <a:t>Le conception du </a:t>
            </a:r>
            <a:r>
              <a:rPr lang="en-GB" sz="2400" dirty="0" err="1" smtClean="0"/>
              <a:t>rôle</a:t>
            </a:r>
            <a:r>
              <a:rPr lang="en-GB" sz="2400" dirty="0" smtClean="0"/>
              <a:t> des institutions </a:t>
            </a:r>
            <a:r>
              <a:rPr lang="en-GB" sz="2400" dirty="0" err="1" smtClean="0"/>
              <a:t>publiques</a:t>
            </a:r>
            <a:r>
              <a:rPr lang="en-GB" sz="2400" dirty="0" smtClean="0"/>
              <a:t> et </a:t>
            </a:r>
            <a:r>
              <a:rPr lang="en-GB" sz="2400" dirty="0" err="1" smtClean="0"/>
              <a:t>leur</a:t>
            </a:r>
            <a:r>
              <a:rPr lang="en-GB" sz="2400" dirty="0" smtClean="0"/>
              <a:t> mode de </a:t>
            </a:r>
            <a:r>
              <a:rPr lang="en-GB" sz="2400" dirty="0" err="1" smtClean="0"/>
              <a:t>fonctionnement</a:t>
            </a:r>
            <a:r>
              <a:rPr lang="en-GB" sz="2400" dirty="0" smtClean="0"/>
              <a:t>.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92275" y="20638"/>
            <a:ext cx="7699375" cy="88741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accent3"/>
                </a:solidFill>
              </a:rPr>
              <a:t>Revoir la conception du </a:t>
            </a:r>
            <a:r>
              <a:rPr lang="en-GB" dirty="0" err="1" smtClean="0">
                <a:solidFill>
                  <a:schemeClr val="accent3"/>
                </a:solidFill>
              </a:rPr>
              <a:t>progrès</a:t>
            </a:r>
            <a:endParaRPr lang="en-GB" dirty="0" smtClean="0">
              <a:solidFill>
                <a:schemeClr val="accent3"/>
              </a:solidFill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idx="4294967295"/>
          </p:nvPr>
        </p:nvSpPr>
        <p:spPr bwMode="auto">
          <a:xfrm>
            <a:off x="179388" y="1125538"/>
            <a:ext cx="8902700" cy="4740275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sz="2800" dirty="0" smtClean="0"/>
              <a:t>La </a:t>
            </a:r>
            <a:r>
              <a:rPr lang="en-GB" sz="2800" dirty="0" err="1" smtClean="0"/>
              <a:t>mesure</a:t>
            </a:r>
            <a:r>
              <a:rPr lang="en-GB" sz="2800" dirty="0" smtClean="0"/>
              <a:t> du </a:t>
            </a:r>
            <a:r>
              <a:rPr lang="en-GB" sz="2800" dirty="0" err="1" smtClean="0"/>
              <a:t>progrès</a:t>
            </a:r>
            <a:r>
              <a:rPr lang="en-GB" sz="2800" dirty="0" smtClean="0"/>
              <a:t> par la </a:t>
            </a:r>
            <a:r>
              <a:rPr lang="en-GB" sz="2800" dirty="0" err="1" smtClean="0"/>
              <a:t>croissance</a:t>
            </a:r>
            <a:r>
              <a:rPr lang="en-GB" sz="2800" dirty="0" smtClean="0"/>
              <a:t> du PIB </a:t>
            </a:r>
            <a:r>
              <a:rPr lang="en-GB" sz="2800" dirty="0" err="1" smtClean="0"/>
              <a:t>n’est</a:t>
            </a:r>
            <a:r>
              <a:rPr lang="en-GB" sz="2800" dirty="0" smtClean="0"/>
              <a:t> plus </a:t>
            </a:r>
            <a:r>
              <a:rPr lang="en-GB" sz="2800" dirty="0" err="1" smtClean="0"/>
              <a:t>adaptée</a:t>
            </a:r>
            <a:r>
              <a:rPr lang="en-GB" sz="2800" dirty="0" smtClean="0"/>
              <a:t>:</a:t>
            </a:r>
          </a:p>
          <a:p>
            <a:pPr eaLnBrk="1" hangingPunct="1">
              <a:defRPr/>
            </a:pPr>
            <a:r>
              <a:rPr lang="en-GB" sz="2400" dirty="0" smtClean="0"/>
              <a:t>La </a:t>
            </a:r>
            <a:r>
              <a:rPr lang="en-GB" sz="2400" dirty="0" err="1" smtClean="0"/>
              <a:t>dégradation</a:t>
            </a:r>
            <a:r>
              <a:rPr lang="en-GB" sz="2400" dirty="0" smtClean="0"/>
              <a:t> des </a:t>
            </a:r>
            <a:r>
              <a:rPr lang="en-GB" sz="2400" dirty="0" err="1" smtClean="0"/>
              <a:t>ressources</a:t>
            </a:r>
            <a:r>
              <a:rPr lang="en-GB" sz="2400" dirty="0" smtClean="0"/>
              <a:t> (</a:t>
            </a:r>
            <a:r>
              <a:rPr lang="en-GB" sz="2400" dirty="0" err="1" smtClean="0"/>
              <a:t>naturelles</a:t>
            </a:r>
            <a:r>
              <a:rPr lang="en-GB" sz="2400" dirty="0" smtClean="0"/>
              <a:t> </a:t>
            </a:r>
            <a:r>
              <a:rPr lang="en-GB" sz="2400" dirty="0" err="1" smtClean="0"/>
              <a:t>ou</a:t>
            </a:r>
            <a:r>
              <a:rPr lang="en-GB" sz="2400" dirty="0" smtClean="0"/>
              <a:t> </a:t>
            </a:r>
            <a:r>
              <a:rPr lang="en-GB" sz="2400" dirty="0" err="1" smtClean="0"/>
              <a:t>autres</a:t>
            </a:r>
            <a:r>
              <a:rPr lang="en-GB" sz="2400" dirty="0" smtClean="0"/>
              <a:t>) </a:t>
            </a:r>
            <a:r>
              <a:rPr lang="en-GB" sz="2400" dirty="0" err="1" smtClean="0"/>
              <a:t>n’est</a:t>
            </a:r>
            <a:r>
              <a:rPr lang="en-GB" sz="2400" dirty="0" smtClean="0"/>
              <a:t> pas prise en </a:t>
            </a:r>
            <a:r>
              <a:rPr lang="en-GB" sz="2400" dirty="0" err="1" smtClean="0"/>
              <a:t>compte</a:t>
            </a:r>
            <a:r>
              <a:rPr lang="en-GB" sz="2400" dirty="0" smtClean="0"/>
              <a:t>, au contraire </a:t>
            </a:r>
            <a:r>
              <a:rPr lang="en-GB" sz="2400" dirty="0" err="1" smtClean="0"/>
              <a:t>toute</a:t>
            </a:r>
            <a:r>
              <a:rPr lang="en-GB" sz="2400" dirty="0" smtClean="0"/>
              <a:t> </a:t>
            </a:r>
            <a:r>
              <a:rPr lang="en-GB" sz="2400" dirty="0" err="1" smtClean="0"/>
              <a:t>dégradation</a:t>
            </a:r>
            <a:r>
              <a:rPr lang="en-GB" sz="2400" dirty="0" smtClean="0"/>
              <a:t> </a:t>
            </a:r>
            <a:r>
              <a:rPr lang="en-GB" sz="2400" dirty="0" err="1" smtClean="0"/>
              <a:t>implique</a:t>
            </a:r>
            <a:r>
              <a:rPr lang="en-GB" sz="2400" dirty="0" smtClean="0"/>
              <a:t> </a:t>
            </a:r>
            <a:r>
              <a:rPr lang="en-GB" sz="2400" dirty="0" err="1" smtClean="0"/>
              <a:t>une</a:t>
            </a:r>
            <a:r>
              <a:rPr lang="en-GB" sz="2400" dirty="0" smtClean="0"/>
              <a:t> </a:t>
            </a:r>
            <a:r>
              <a:rPr lang="en-GB" sz="2400" dirty="0" err="1" smtClean="0"/>
              <a:t>réparation</a:t>
            </a:r>
            <a:r>
              <a:rPr lang="en-GB" sz="2400" dirty="0" smtClean="0"/>
              <a:t> </a:t>
            </a:r>
            <a:r>
              <a:rPr lang="en-GB" sz="2400" dirty="0" err="1" smtClean="0"/>
              <a:t>génératrice</a:t>
            </a:r>
            <a:r>
              <a:rPr lang="en-GB" sz="2400" dirty="0" smtClean="0"/>
              <a:t> de PIB.</a:t>
            </a:r>
          </a:p>
          <a:p>
            <a:pPr eaLnBrk="1" hangingPunct="1">
              <a:defRPr/>
            </a:pPr>
            <a:r>
              <a:rPr lang="en-GB" sz="2400" dirty="0" smtClean="0"/>
              <a:t>Les </a:t>
            </a:r>
            <a:r>
              <a:rPr lang="en-GB" sz="2400" dirty="0" err="1" smtClean="0"/>
              <a:t>inégalités</a:t>
            </a:r>
            <a:r>
              <a:rPr lang="en-GB" sz="2400" dirty="0" smtClean="0"/>
              <a:t> </a:t>
            </a:r>
            <a:r>
              <a:rPr lang="en-GB" sz="2400" dirty="0" err="1" smtClean="0"/>
              <a:t>sociales</a:t>
            </a:r>
            <a:r>
              <a:rPr lang="en-GB" sz="2400" dirty="0" smtClean="0"/>
              <a:t> et </a:t>
            </a:r>
            <a:r>
              <a:rPr lang="en-GB" sz="2400" dirty="0" err="1" smtClean="0"/>
              <a:t>leur</a:t>
            </a:r>
            <a:r>
              <a:rPr lang="en-GB" sz="2400" dirty="0" smtClean="0"/>
              <a:t> lot de </a:t>
            </a:r>
            <a:r>
              <a:rPr lang="en-GB" sz="2400" dirty="0" err="1" smtClean="0"/>
              <a:t>souffrances</a:t>
            </a:r>
            <a:r>
              <a:rPr lang="en-GB" sz="2400" dirty="0" smtClean="0"/>
              <a:t> et de mal-</a:t>
            </a:r>
            <a:r>
              <a:rPr lang="en-GB" sz="2400" dirty="0" err="1" smtClean="0"/>
              <a:t>être</a:t>
            </a:r>
            <a:r>
              <a:rPr lang="en-GB" sz="2400" dirty="0" smtClean="0"/>
              <a:t> ne </a:t>
            </a:r>
            <a:r>
              <a:rPr lang="en-GB" sz="2400" dirty="0" err="1" smtClean="0"/>
              <a:t>sont</a:t>
            </a:r>
            <a:r>
              <a:rPr lang="en-GB" sz="2400" dirty="0" smtClean="0"/>
              <a:t> pas </a:t>
            </a:r>
            <a:r>
              <a:rPr lang="en-GB" sz="2400" dirty="0" err="1" smtClean="0"/>
              <a:t>pris</a:t>
            </a:r>
            <a:r>
              <a:rPr lang="en-GB" sz="2400" dirty="0" smtClean="0"/>
              <a:t> en </a:t>
            </a:r>
            <a:r>
              <a:rPr lang="en-GB" sz="2400" dirty="0" err="1" smtClean="0"/>
              <a:t>compte</a:t>
            </a:r>
            <a:endParaRPr lang="en-GB" sz="2400" dirty="0" smtClean="0"/>
          </a:p>
          <a:p>
            <a:pPr eaLnBrk="1" hangingPunct="1">
              <a:defRPr/>
            </a:pPr>
            <a:r>
              <a:rPr lang="en-GB" sz="2400" dirty="0"/>
              <a:t>Le lien entre </a:t>
            </a:r>
            <a:r>
              <a:rPr lang="en-GB" sz="2400" dirty="0" err="1"/>
              <a:t>consommation</a:t>
            </a:r>
            <a:r>
              <a:rPr lang="en-GB" sz="2400" dirty="0"/>
              <a:t> et </a:t>
            </a:r>
            <a:r>
              <a:rPr lang="en-GB" sz="2400" dirty="0" err="1"/>
              <a:t>bien-être</a:t>
            </a:r>
            <a:r>
              <a:rPr lang="en-GB" sz="2400" dirty="0"/>
              <a:t> </a:t>
            </a:r>
            <a:r>
              <a:rPr lang="en-GB" sz="2400" dirty="0" err="1"/>
              <a:t>est</a:t>
            </a:r>
            <a:r>
              <a:rPr lang="en-GB" sz="2400" dirty="0"/>
              <a:t> </a:t>
            </a:r>
            <a:r>
              <a:rPr lang="en-GB" sz="2400" dirty="0" err="1"/>
              <a:t>totalement</a:t>
            </a:r>
            <a:r>
              <a:rPr lang="en-GB" sz="2400" dirty="0"/>
              <a:t> </a:t>
            </a:r>
            <a:r>
              <a:rPr lang="en-GB" sz="2400" dirty="0" err="1" smtClean="0"/>
              <a:t>ignoré</a:t>
            </a:r>
            <a:r>
              <a:rPr lang="en-GB" sz="2400" dirty="0" smtClean="0"/>
              <a:t> et </a:t>
            </a:r>
            <a:r>
              <a:rPr lang="en-GB" sz="2400" dirty="0" err="1" smtClean="0"/>
              <a:t>malmené</a:t>
            </a:r>
            <a:endParaRPr lang="en-GB" sz="2400" dirty="0"/>
          </a:p>
          <a:p>
            <a:pPr eaLnBrk="1" hangingPunct="1">
              <a:defRPr/>
            </a:pPr>
            <a:r>
              <a:rPr lang="en-GB" sz="2400" dirty="0" smtClean="0"/>
              <a:t>La </a:t>
            </a:r>
            <a:r>
              <a:rPr lang="en-GB" sz="2400" dirty="0" err="1" smtClean="0"/>
              <a:t>souffrance</a:t>
            </a:r>
            <a:r>
              <a:rPr lang="en-GB" sz="2400" dirty="0" smtClean="0"/>
              <a:t> </a:t>
            </a:r>
            <a:r>
              <a:rPr lang="en-GB" sz="2400" dirty="0" err="1" smtClean="0"/>
              <a:t>ou</a:t>
            </a:r>
            <a:r>
              <a:rPr lang="en-GB" sz="2400" dirty="0" smtClean="0"/>
              <a:t> le </a:t>
            </a:r>
            <a:r>
              <a:rPr lang="en-GB" sz="2400" dirty="0" err="1" smtClean="0"/>
              <a:t>bien-être</a:t>
            </a:r>
            <a:r>
              <a:rPr lang="en-GB" sz="2400" dirty="0" smtClean="0"/>
              <a:t> au travail ne </a:t>
            </a:r>
            <a:r>
              <a:rPr lang="en-GB" sz="2400" dirty="0" err="1" smtClean="0"/>
              <a:t>sont</a:t>
            </a:r>
            <a:r>
              <a:rPr lang="en-GB" sz="2400" dirty="0" smtClean="0"/>
              <a:t> pas </a:t>
            </a:r>
            <a:r>
              <a:rPr lang="en-GB" sz="2400" dirty="0" err="1" smtClean="0"/>
              <a:t>pris</a:t>
            </a:r>
            <a:r>
              <a:rPr lang="en-GB" sz="2400" dirty="0" smtClean="0"/>
              <a:t> en </a:t>
            </a:r>
            <a:r>
              <a:rPr lang="en-GB" sz="2400" dirty="0" err="1" smtClean="0"/>
              <a:t>compte</a:t>
            </a:r>
            <a:r>
              <a:rPr lang="en-GB" sz="2400" dirty="0" smtClean="0"/>
              <a:t> </a:t>
            </a:r>
            <a:r>
              <a:rPr lang="en-GB" sz="2400" dirty="0" err="1" smtClean="0"/>
              <a:t>ou</a:t>
            </a:r>
            <a:r>
              <a:rPr lang="en-GB" sz="2400" dirty="0" smtClean="0"/>
              <a:t> </a:t>
            </a:r>
            <a:r>
              <a:rPr lang="en-GB" sz="2400" dirty="0" err="1" smtClean="0"/>
              <a:t>seulement</a:t>
            </a:r>
            <a:r>
              <a:rPr lang="en-GB" sz="2400" dirty="0" smtClean="0"/>
              <a:t> </a:t>
            </a:r>
            <a:r>
              <a:rPr lang="en-GB" sz="2400" dirty="0" err="1" smtClean="0"/>
              <a:t>indirectement</a:t>
            </a:r>
            <a:r>
              <a:rPr lang="en-GB" sz="2400" dirty="0" smtClean="0"/>
              <a:t>,</a:t>
            </a:r>
          </a:p>
          <a:p>
            <a:pPr eaLnBrk="1" hangingPunct="1">
              <a:defRPr/>
            </a:pPr>
            <a:r>
              <a:rPr lang="en-GB" sz="2400" dirty="0" smtClean="0"/>
              <a:t>etc.</a:t>
            </a:r>
          </a:p>
          <a:p>
            <a:pPr marL="0" indent="0" eaLnBrk="1" hangingPunct="1">
              <a:buFontTx/>
              <a:buNone/>
              <a:defRPr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692275" y="20638"/>
            <a:ext cx="7699375" cy="88741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accent3"/>
                </a:solidFill>
              </a:rPr>
              <a:t>Comment </a:t>
            </a:r>
            <a:r>
              <a:rPr lang="en-GB" dirty="0" err="1" smtClean="0">
                <a:solidFill>
                  <a:schemeClr val="accent3"/>
                </a:solidFill>
              </a:rPr>
              <a:t>mesurer</a:t>
            </a:r>
            <a:r>
              <a:rPr lang="en-GB" dirty="0" smtClean="0">
                <a:solidFill>
                  <a:schemeClr val="accent3"/>
                </a:solidFill>
              </a:rPr>
              <a:t> le </a:t>
            </a:r>
            <a:r>
              <a:rPr lang="en-GB" dirty="0" err="1" smtClean="0">
                <a:solidFill>
                  <a:schemeClr val="accent3"/>
                </a:solidFill>
              </a:rPr>
              <a:t>progrès</a:t>
            </a:r>
            <a:r>
              <a:rPr lang="en-GB" dirty="0" smtClean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4294967295"/>
          </p:nvPr>
        </p:nvSpPr>
        <p:spPr bwMode="auto">
          <a:xfrm>
            <a:off x="0" y="1052513"/>
            <a:ext cx="8902700" cy="4741862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>
                <a:sym typeface="Wingdings" pitchFamily="2" charset="2"/>
              </a:rPr>
              <a:t> interrogation par les institutions </a:t>
            </a:r>
            <a:r>
              <a:rPr lang="en-GB" sz="2800" dirty="0" err="1" smtClean="0">
                <a:sym typeface="Wingdings" pitchFamily="2" charset="2"/>
              </a:rPr>
              <a:t>publiques</a:t>
            </a:r>
            <a:r>
              <a:rPr lang="en-GB" sz="2800" dirty="0" smtClean="0">
                <a:sym typeface="Wingdings" pitchFamily="2" charset="2"/>
              </a:rPr>
              <a:t> </a:t>
            </a:r>
            <a:r>
              <a:rPr lang="en-GB" sz="2800" dirty="0" err="1" smtClean="0">
                <a:sym typeface="Wingdings" pitchFamily="2" charset="2"/>
              </a:rPr>
              <a:t>nationales</a:t>
            </a:r>
            <a:r>
              <a:rPr lang="en-GB" sz="2800" dirty="0" smtClean="0">
                <a:sym typeface="Wingdings" pitchFamily="2" charset="2"/>
              </a:rPr>
              <a:t> et </a:t>
            </a:r>
            <a:r>
              <a:rPr lang="en-GB" sz="2800" dirty="0" err="1" smtClean="0">
                <a:sym typeface="Wingdings" pitchFamily="2" charset="2"/>
              </a:rPr>
              <a:t>internationales</a:t>
            </a:r>
            <a:r>
              <a:rPr lang="en-GB" sz="2800" dirty="0" smtClean="0">
                <a:sym typeface="Wingdings" pitchFamily="2" charset="2"/>
              </a:rPr>
              <a:t> (OCDE, UE, Commission </a:t>
            </a:r>
            <a:r>
              <a:rPr lang="en-GB" sz="2800" dirty="0" err="1" smtClean="0">
                <a:sym typeface="Wingdings" pitchFamily="2" charset="2"/>
              </a:rPr>
              <a:t>Stiglitz</a:t>
            </a:r>
            <a:r>
              <a:rPr lang="en-GB" sz="2800" dirty="0" smtClean="0">
                <a:sym typeface="Wingdings" pitchFamily="2" charset="2"/>
              </a:rPr>
              <a:t>, …)</a:t>
            </a:r>
            <a:endParaRPr lang="en-GB" sz="2800" dirty="0" smtClean="0"/>
          </a:p>
          <a:p>
            <a:pPr eaLnBrk="1" hangingPunct="1">
              <a:defRPr/>
            </a:pPr>
            <a:r>
              <a:rPr lang="en-GB" sz="2800" dirty="0" err="1" smtClean="0"/>
              <a:t>Mais</a:t>
            </a:r>
            <a:r>
              <a:rPr lang="en-GB" sz="2800" dirty="0" smtClean="0"/>
              <a:t> </a:t>
            </a:r>
            <a:r>
              <a:rPr lang="en-GB" sz="2800" dirty="0" err="1" smtClean="0"/>
              <a:t>alerte</a:t>
            </a:r>
            <a:r>
              <a:rPr lang="en-GB" sz="2800" dirty="0" smtClean="0"/>
              <a:t> déjà </a:t>
            </a:r>
            <a:r>
              <a:rPr lang="en-GB" sz="2800" dirty="0" err="1" smtClean="0"/>
              <a:t>dans</a:t>
            </a:r>
            <a:r>
              <a:rPr lang="en-GB" sz="2800" dirty="0" smtClean="0"/>
              <a:t> les </a:t>
            </a:r>
            <a:r>
              <a:rPr lang="en-GB" sz="2800" dirty="0" err="1" smtClean="0"/>
              <a:t>années</a:t>
            </a:r>
            <a:r>
              <a:rPr lang="en-GB" sz="2800" dirty="0" smtClean="0"/>
              <a:t> 1970 avec le club de Rome et </a:t>
            </a:r>
            <a:r>
              <a:rPr lang="en-GB" sz="2800" dirty="0" err="1" smtClean="0"/>
              <a:t>autres</a:t>
            </a:r>
            <a:r>
              <a:rPr lang="en-GB" sz="2800" dirty="0" smtClean="0"/>
              <a:t> ONG. </a:t>
            </a:r>
          </a:p>
          <a:p>
            <a:pPr eaLnBrk="1" hangingPunct="1">
              <a:defRPr/>
            </a:pPr>
            <a:r>
              <a:rPr lang="en-GB" sz="2800" dirty="0" smtClean="0"/>
              <a:t>En 1987 le rapport </a:t>
            </a:r>
            <a:r>
              <a:rPr lang="en-GB" sz="2800" dirty="0" err="1" smtClean="0"/>
              <a:t>Brundtland</a:t>
            </a:r>
            <a:r>
              <a:rPr lang="en-GB" sz="2800" dirty="0" smtClean="0"/>
              <a:t> lance le concept de </a:t>
            </a:r>
            <a:r>
              <a:rPr lang="en-GB" sz="2800" u="sng" dirty="0" err="1" smtClean="0"/>
              <a:t>développement</a:t>
            </a:r>
            <a:r>
              <a:rPr lang="en-GB" sz="2800" u="sng" dirty="0" smtClean="0"/>
              <a:t> durable</a:t>
            </a:r>
            <a:r>
              <a:rPr lang="en-GB" sz="2800" dirty="0" smtClean="0"/>
              <a:t>:</a:t>
            </a:r>
            <a:r>
              <a:rPr lang="en-GB" sz="2800" dirty="0"/>
              <a:t> </a:t>
            </a:r>
            <a:r>
              <a:rPr lang="en-GB" sz="2800" dirty="0" smtClean="0"/>
              <a:t>“</a:t>
            </a:r>
            <a:r>
              <a:rPr lang="en-GB" sz="2800" dirty="0" err="1" smtClean="0"/>
              <a:t>développement</a:t>
            </a:r>
            <a:r>
              <a:rPr lang="en-GB" sz="2800" dirty="0" smtClean="0"/>
              <a:t> </a:t>
            </a:r>
            <a:r>
              <a:rPr lang="en-GB" sz="2800" dirty="0"/>
              <a:t>qui </a:t>
            </a:r>
            <a:r>
              <a:rPr lang="en-GB" sz="2800" dirty="0" err="1"/>
              <a:t>répond</a:t>
            </a:r>
            <a:r>
              <a:rPr lang="en-GB" sz="2800" dirty="0"/>
              <a:t> aux </a:t>
            </a:r>
            <a:r>
              <a:rPr lang="en-GB" sz="2800" dirty="0" err="1"/>
              <a:t>besoins</a:t>
            </a:r>
            <a:r>
              <a:rPr lang="en-GB" sz="2800" dirty="0"/>
              <a:t> </a:t>
            </a:r>
            <a:r>
              <a:rPr lang="en-GB" sz="2800" dirty="0" err="1"/>
              <a:t>présents</a:t>
            </a:r>
            <a:r>
              <a:rPr lang="en-GB" sz="2800" dirty="0"/>
              <a:t> sans </a:t>
            </a:r>
            <a:r>
              <a:rPr lang="en-GB" sz="2800" dirty="0" err="1"/>
              <a:t>compromettre</a:t>
            </a:r>
            <a:r>
              <a:rPr lang="en-GB" sz="2800" dirty="0"/>
              <a:t> la </a:t>
            </a:r>
            <a:r>
              <a:rPr lang="en-GB" sz="2800" dirty="0" err="1" smtClean="0"/>
              <a:t>capacité</a:t>
            </a:r>
            <a:r>
              <a:rPr lang="en-GB" sz="2800" dirty="0" smtClean="0"/>
              <a:t> </a:t>
            </a:r>
            <a:r>
              <a:rPr lang="en-GB" sz="2800" dirty="0"/>
              <a:t>des </a:t>
            </a:r>
            <a:r>
              <a:rPr lang="en-GB" sz="2800" dirty="0" err="1"/>
              <a:t>générations</a:t>
            </a:r>
            <a:r>
              <a:rPr lang="en-GB" sz="2800" dirty="0"/>
              <a:t> futures à </a:t>
            </a:r>
            <a:r>
              <a:rPr lang="en-GB" sz="2800" dirty="0" err="1"/>
              <a:t>répondre</a:t>
            </a:r>
            <a:r>
              <a:rPr lang="en-GB" sz="2800" dirty="0"/>
              <a:t> aux </a:t>
            </a:r>
            <a:r>
              <a:rPr lang="en-GB" sz="2800" dirty="0" err="1" smtClean="0"/>
              <a:t>leurs</a:t>
            </a:r>
            <a:r>
              <a:rPr lang="en-GB" sz="2800" dirty="0" smtClean="0"/>
              <a:t>”. </a:t>
            </a:r>
          </a:p>
          <a:p>
            <a:pPr eaLnBrk="1" hangingPunct="1">
              <a:defRPr/>
            </a:pPr>
            <a:r>
              <a:rPr lang="en-GB" sz="2800" dirty="0" err="1" smtClean="0"/>
              <a:t>Mais</a:t>
            </a:r>
            <a:r>
              <a:rPr lang="en-GB" sz="2800" dirty="0" smtClean="0"/>
              <a:t> </a:t>
            </a:r>
            <a:r>
              <a:rPr lang="en-GB" sz="2800" dirty="0" err="1" smtClean="0"/>
              <a:t>quel</a:t>
            </a:r>
            <a:r>
              <a:rPr lang="en-GB" sz="2800" dirty="0" smtClean="0"/>
              <a:t> </a:t>
            </a:r>
            <a:r>
              <a:rPr lang="en-GB" sz="2800" dirty="0" err="1" smtClean="0"/>
              <a:t>est</a:t>
            </a:r>
            <a:r>
              <a:rPr lang="en-GB" sz="2800" dirty="0" smtClean="0"/>
              <a:t> le </a:t>
            </a:r>
            <a:r>
              <a:rPr lang="en-GB" sz="2800" dirty="0" err="1" smtClean="0"/>
              <a:t>sens</a:t>
            </a:r>
            <a:r>
              <a:rPr lang="en-GB" sz="2800" dirty="0" smtClean="0"/>
              <a:t> du mot “</a:t>
            </a:r>
            <a:r>
              <a:rPr lang="en-GB" sz="2800" dirty="0" err="1" smtClean="0"/>
              <a:t>développement</a:t>
            </a:r>
            <a:r>
              <a:rPr lang="en-GB" sz="2800" dirty="0" smtClean="0"/>
              <a:t>”? 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2800" dirty="0" smtClean="0">
                <a:sym typeface="Wingdings" pitchFamily="2" charset="2"/>
              </a:rPr>
              <a:t> </a:t>
            </a:r>
            <a:r>
              <a:rPr lang="en-GB" sz="2800" b="1" dirty="0" err="1" smtClean="0">
                <a:sym typeface="Wingdings" pitchFamily="2" charset="2"/>
              </a:rPr>
              <a:t>Besoin</a:t>
            </a:r>
            <a:r>
              <a:rPr lang="en-GB" sz="2800" b="1" dirty="0" smtClean="0">
                <a:sym typeface="Wingdings" pitchFamily="2" charset="2"/>
              </a:rPr>
              <a:t> de </a:t>
            </a:r>
            <a:r>
              <a:rPr lang="en-GB" sz="2800" b="1" dirty="0" err="1" smtClean="0">
                <a:sym typeface="Wingdings" pitchFamily="2" charset="2"/>
              </a:rPr>
              <a:t>réfléchir</a:t>
            </a:r>
            <a:r>
              <a:rPr lang="en-GB" sz="2800" b="1" dirty="0" smtClean="0">
                <a:sym typeface="Wingdings" pitchFamily="2" charset="2"/>
              </a:rPr>
              <a:t> </a:t>
            </a:r>
            <a:r>
              <a:rPr lang="en-GB" sz="2800" b="1" dirty="0" err="1" smtClean="0">
                <a:sym typeface="Wingdings" pitchFamily="2" charset="2"/>
              </a:rPr>
              <a:t>sur</a:t>
            </a:r>
            <a:r>
              <a:rPr lang="en-GB" sz="2800" b="1" dirty="0" smtClean="0">
                <a:sym typeface="Wingdings" pitchFamily="2" charset="2"/>
              </a:rPr>
              <a:t> les </a:t>
            </a:r>
            <a:r>
              <a:rPr lang="en-GB" sz="2800" b="1" dirty="0" err="1" smtClean="0">
                <a:sym typeface="Wingdings" pitchFamily="2" charset="2"/>
              </a:rPr>
              <a:t>objectifs</a:t>
            </a:r>
            <a:r>
              <a:rPr lang="en-GB" sz="2800" b="1" dirty="0" smtClean="0">
                <a:sym typeface="Wingdings" pitchFamily="2" charset="2"/>
              </a:rPr>
              <a:t> du </a:t>
            </a:r>
            <a:r>
              <a:rPr lang="en-GB" sz="2800" b="1" dirty="0" err="1" smtClean="0">
                <a:sym typeface="Wingdings" pitchFamily="2" charset="2"/>
              </a:rPr>
              <a:t>progrès</a:t>
            </a:r>
            <a:endParaRPr lang="en-GB" sz="2800" b="1" dirty="0" smtClean="0"/>
          </a:p>
          <a:p>
            <a:pPr marL="0" indent="0" eaLnBrk="1" hangingPunct="1">
              <a:buFontTx/>
              <a:buNone/>
              <a:defRPr/>
            </a:pPr>
            <a:endParaRPr lang="en-GB" sz="2800" dirty="0" smtClean="0"/>
          </a:p>
          <a:p>
            <a:pPr marL="0" indent="0" eaLnBrk="1" hangingPunct="1">
              <a:buFontTx/>
              <a:buNone/>
              <a:defRPr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2275" y="20638"/>
            <a:ext cx="7699375" cy="887412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rgbClr val="FFFFFF"/>
                </a:solidFill>
              </a:rPr>
              <a:t>Le constat de départ (ou synthèse des 2 diapos précédantes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79388" y="1125538"/>
            <a:ext cx="8902700" cy="4740275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2800" dirty="0" err="1" smtClean="0"/>
              <a:t>Crise</a:t>
            </a:r>
            <a:r>
              <a:rPr lang="en-GB" sz="2800" dirty="0" smtClean="0"/>
              <a:t> majeure au </a:t>
            </a:r>
            <a:r>
              <a:rPr lang="en-GB" sz="2800" dirty="0" err="1" smtClean="0"/>
              <a:t>niveau</a:t>
            </a:r>
            <a:r>
              <a:rPr lang="en-GB" sz="2800" dirty="0" smtClean="0"/>
              <a:t> </a:t>
            </a:r>
            <a:r>
              <a:rPr lang="en-GB" sz="2800" dirty="0" err="1" smtClean="0"/>
              <a:t>mondial</a:t>
            </a:r>
            <a:endParaRPr lang="en-GB" sz="2800" dirty="0" smtClean="0"/>
          </a:p>
          <a:p>
            <a:pPr eaLnBrk="1" hangingPunct="1">
              <a:defRPr/>
            </a:pPr>
            <a:r>
              <a:rPr lang="en-GB" sz="2800" dirty="0" smtClean="0">
                <a:sym typeface="Wingdings" pitchFamily="2" charset="2"/>
              </a:rPr>
              <a:t> </a:t>
            </a:r>
            <a:r>
              <a:rPr lang="en-GB" sz="2800" dirty="0" err="1" smtClean="0">
                <a:sym typeface="Wingdings" pitchFamily="2" charset="2"/>
              </a:rPr>
              <a:t>besoin</a:t>
            </a:r>
            <a:r>
              <a:rPr lang="en-GB" sz="2800" dirty="0" smtClean="0">
                <a:sym typeface="Wingdings" pitchFamily="2" charset="2"/>
              </a:rPr>
              <a:t> de </a:t>
            </a:r>
            <a:r>
              <a:rPr lang="en-GB" sz="2800" dirty="0" err="1" smtClean="0">
                <a:sym typeface="Wingdings" pitchFamily="2" charset="2"/>
              </a:rPr>
              <a:t>repenser</a:t>
            </a:r>
            <a:r>
              <a:rPr lang="en-GB" sz="2800" dirty="0" smtClean="0">
                <a:sym typeface="Wingdings" pitchFamily="2" charset="2"/>
              </a:rPr>
              <a:t> le </a:t>
            </a:r>
            <a:r>
              <a:rPr lang="en-GB" sz="2800" dirty="0" err="1" smtClean="0">
                <a:sym typeface="Wingdings" pitchFamily="2" charset="2"/>
              </a:rPr>
              <a:t>progrès</a:t>
            </a:r>
            <a:r>
              <a:rPr lang="en-GB" sz="2800" dirty="0" smtClean="0">
                <a:sym typeface="Wingdings" pitchFamily="2" charset="2"/>
              </a:rPr>
              <a:t> </a:t>
            </a:r>
            <a:r>
              <a:rPr lang="en-GB" sz="2800" dirty="0" err="1" smtClean="0">
                <a:sym typeface="Wingdings" pitchFamily="2" charset="2"/>
              </a:rPr>
              <a:t>autrement</a:t>
            </a:r>
            <a:endParaRPr lang="en-GB" sz="2000" dirty="0" smtClean="0"/>
          </a:p>
          <a:p>
            <a:pPr marL="0" indent="0" eaLnBrk="1" hangingPunct="1">
              <a:buFontTx/>
              <a:buNone/>
              <a:defRPr/>
            </a:pPr>
            <a:endParaRPr lang="en-GB" sz="2400" dirty="0" smtClean="0"/>
          </a:p>
          <a:p>
            <a:pPr eaLnBrk="1" hangingPunct="1">
              <a:defRPr/>
            </a:pPr>
            <a:r>
              <a:rPr lang="en-GB" sz="2400" dirty="0" smtClean="0"/>
              <a:t>En Europe le point de </a:t>
            </a:r>
            <a:r>
              <a:rPr lang="en-GB" sz="2400" dirty="0" err="1" smtClean="0"/>
              <a:t>départ</a:t>
            </a:r>
            <a:r>
              <a:rPr lang="en-GB" sz="2400" dirty="0" smtClean="0"/>
              <a:t> a </a:t>
            </a:r>
            <a:r>
              <a:rPr lang="en-GB" sz="2400" dirty="0" err="1" smtClean="0"/>
              <a:t>été</a:t>
            </a:r>
            <a:r>
              <a:rPr lang="en-GB" sz="2400" dirty="0" smtClean="0"/>
              <a:t> la </a:t>
            </a:r>
            <a:r>
              <a:rPr lang="en-GB" sz="2400" dirty="0" err="1" smtClean="0"/>
              <a:t>crise</a:t>
            </a:r>
            <a:r>
              <a:rPr lang="en-GB" sz="2400" dirty="0" smtClean="0"/>
              <a:t> de </a:t>
            </a:r>
            <a:r>
              <a:rPr lang="en-GB" sz="2400" dirty="0" err="1" smtClean="0"/>
              <a:t>l’Etat</a:t>
            </a:r>
            <a:r>
              <a:rPr lang="en-GB" sz="2400" dirty="0" smtClean="0"/>
              <a:t> social (</a:t>
            </a:r>
            <a:r>
              <a:rPr lang="en-GB" sz="2400" dirty="0" err="1" smtClean="0"/>
              <a:t>Etat</a:t>
            </a:r>
            <a:r>
              <a:rPr lang="en-GB" sz="2400" dirty="0" smtClean="0"/>
              <a:t> Providence) qui a </a:t>
            </a:r>
            <a:r>
              <a:rPr lang="en-GB" sz="2400" dirty="0" err="1" smtClean="0"/>
              <a:t>commencé</a:t>
            </a:r>
            <a:r>
              <a:rPr lang="en-GB" sz="2400" dirty="0" smtClean="0"/>
              <a:t> à se </a:t>
            </a:r>
            <a:r>
              <a:rPr lang="en-GB" sz="2400" dirty="0" err="1" smtClean="0"/>
              <a:t>manifester</a:t>
            </a:r>
            <a:r>
              <a:rPr lang="en-GB" sz="2400" dirty="0" smtClean="0"/>
              <a:t> </a:t>
            </a:r>
            <a:r>
              <a:rPr lang="en-GB" sz="2400" dirty="0" err="1" smtClean="0"/>
              <a:t>depuis</a:t>
            </a:r>
            <a:r>
              <a:rPr lang="en-GB" sz="2400" dirty="0" smtClean="0"/>
              <a:t> les </a:t>
            </a:r>
            <a:r>
              <a:rPr lang="en-GB" sz="2400" dirty="0" err="1" smtClean="0"/>
              <a:t>années</a:t>
            </a:r>
            <a:r>
              <a:rPr lang="en-GB" sz="2400" dirty="0" smtClean="0"/>
              <a:t> 1970 et </a:t>
            </a:r>
            <a:r>
              <a:rPr lang="en-GB" sz="2400" dirty="0" err="1" smtClean="0"/>
              <a:t>n’a</a:t>
            </a:r>
            <a:r>
              <a:rPr lang="en-GB" sz="2400" dirty="0" smtClean="0"/>
              <a:t> </a:t>
            </a:r>
            <a:r>
              <a:rPr lang="en-GB" sz="2400" dirty="0" err="1" smtClean="0"/>
              <a:t>cessé</a:t>
            </a:r>
            <a:r>
              <a:rPr lang="en-GB" sz="2400" dirty="0" smtClean="0"/>
              <a:t> de </a:t>
            </a:r>
            <a:r>
              <a:rPr lang="en-GB" sz="2400" dirty="0" err="1" smtClean="0"/>
              <a:t>s’amplifier</a:t>
            </a:r>
            <a:r>
              <a:rPr lang="en-GB" sz="2400" dirty="0" smtClean="0"/>
              <a:t> </a:t>
            </a:r>
            <a:r>
              <a:rPr lang="en-GB" sz="2400" dirty="0" err="1" smtClean="0"/>
              <a:t>ensuite</a:t>
            </a:r>
            <a:r>
              <a:rPr lang="en-GB" sz="2400" dirty="0"/>
              <a:t> </a:t>
            </a:r>
            <a:r>
              <a:rPr lang="en-GB" sz="2400" dirty="0" smtClean="0">
                <a:sym typeface="Wingdings" pitchFamily="2" charset="2"/>
              </a:rPr>
              <a:t> </a:t>
            </a:r>
            <a:r>
              <a:rPr lang="en-GB" sz="2400" dirty="0" err="1" smtClean="0">
                <a:sym typeface="Wingdings" pitchFamily="2" charset="2"/>
              </a:rPr>
              <a:t>repenser</a:t>
            </a:r>
            <a:r>
              <a:rPr lang="en-GB" sz="2400" dirty="0" smtClean="0">
                <a:sym typeface="Wingdings" pitchFamily="2" charset="2"/>
              </a:rPr>
              <a:t> le </a:t>
            </a:r>
            <a:r>
              <a:rPr lang="en-GB" sz="2400" dirty="0" err="1" smtClean="0">
                <a:sym typeface="Wingdings" pitchFamily="2" charset="2"/>
              </a:rPr>
              <a:t>progrès</a:t>
            </a:r>
            <a:r>
              <a:rPr lang="en-GB" sz="2400" dirty="0" smtClean="0">
                <a:sym typeface="Wingdings" pitchFamily="2" charset="2"/>
              </a:rPr>
              <a:t> en </a:t>
            </a:r>
            <a:r>
              <a:rPr lang="en-GB" sz="2400" dirty="0" err="1" smtClean="0">
                <a:sym typeface="Wingdings" pitchFamily="2" charset="2"/>
              </a:rPr>
              <a:t>termes</a:t>
            </a:r>
            <a:r>
              <a:rPr lang="en-GB" sz="2400" dirty="0" smtClean="0">
                <a:sym typeface="Wingdings" pitchFamily="2" charset="2"/>
              </a:rPr>
              <a:t> de </a:t>
            </a:r>
            <a:r>
              <a:rPr lang="en-GB" sz="2400" dirty="0" err="1" smtClean="0">
                <a:sym typeface="Wingdings" pitchFamily="2" charset="2"/>
              </a:rPr>
              <a:t>coresponsabilité</a:t>
            </a:r>
            <a:r>
              <a:rPr lang="en-GB" sz="2400" dirty="0" smtClean="0">
                <a:sym typeface="Wingdings" pitchFamily="2" charset="2"/>
              </a:rPr>
              <a:t> pour le </a:t>
            </a:r>
            <a:r>
              <a:rPr lang="en-GB" sz="2400" dirty="0" err="1" smtClean="0">
                <a:sym typeface="Wingdings" pitchFamily="2" charset="2"/>
              </a:rPr>
              <a:t>bien-être</a:t>
            </a:r>
            <a:r>
              <a:rPr lang="en-GB" sz="2400" dirty="0" smtClean="0">
                <a:sym typeface="Wingdings" pitchFamily="2" charset="2"/>
              </a:rPr>
              <a:t> de </a:t>
            </a:r>
            <a:r>
              <a:rPr lang="en-GB" sz="2400" dirty="0" err="1" smtClean="0">
                <a:sym typeface="Wingdings" pitchFamily="2" charset="2"/>
              </a:rPr>
              <a:t>tous</a:t>
            </a:r>
            <a:r>
              <a:rPr lang="en-GB" sz="2400" dirty="0" smtClean="0">
                <a:sym typeface="Wingdings" pitchFamily="2" charset="2"/>
              </a:rPr>
              <a:t> (</a:t>
            </a:r>
            <a:r>
              <a:rPr lang="en-GB" sz="2400" dirty="0" err="1" smtClean="0">
                <a:sym typeface="Wingdings" pitchFamily="2" charset="2"/>
              </a:rPr>
              <a:t>cf</a:t>
            </a:r>
            <a:r>
              <a:rPr lang="en-GB" sz="2400" dirty="0" smtClean="0">
                <a:sym typeface="Wingdings" pitchFamily="2" charset="2"/>
              </a:rPr>
              <a:t>: </a:t>
            </a:r>
            <a:r>
              <a:rPr lang="en-GB" sz="2400" dirty="0" err="1" smtClean="0">
                <a:sym typeface="Wingdings" pitchFamily="2" charset="2"/>
              </a:rPr>
              <a:t>Stratégie</a:t>
            </a:r>
            <a:r>
              <a:rPr lang="en-GB" sz="2400" dirty="0">
                <a:sym typeface="Wingdings" pitchFamily="2" charset="2"/>
              </a:rPr>
              <a:t> </a:t>
            </a:r>
            <a:r>
              <a:rPr lang="en-GB" sz="2400" dirty="0" smtClean="0">
                <a:sym typeface="Wingdings" pitchFamily="2" charset="2"/>
              </a:rPr>
              <a:t>et plan </a:t>
            </a:r>
            <a:r>
              <a:rPr lang="en-GB" sz="2400" dirty="0" err="1" smtClean="0">
                <a:sym typeface="Wingdings" pitchFamily="2" charset="2"/>
              </a:rPr>
              <a:t>d’action</a:t>
            </a:r>
            <a:r>
              <a:rPr lang="en-GB" sz="2400" dirty="0" smtClean="0">
                <a:sym typeface="Wingdings" pitchFamily="2" charset="2"/>
              </a:rPr>
              <a:t> pour la </a:t>
            </a:r>
            <a:r>
              <a:rPr lang="en-GB" sz="2400" dirty="0" err="1" smtClean="0">
                <a:sym typeface="Wingdings" pitchFamily="2" charset="2"/>
              </a:rPr>
              <a:t>cohésion</a:t>
            </a:r>
            <a:r>
              <a:rPr lang="en-GB" sz="2400" dirty="0" smtClean="0">
                <a:sym typeface="Wingdings" pitchFamily="2" charset="2"/>
              </a:rPr>
              <a:t> </a:t>
            </a:r>
            <a:r>
              <a:rPr lang="en-GB" sz="2400" dirty="0" err="1" smtClean="0">
                <a:sym typeface="Wingdings" pitchFamily="2" charset="2"/>
              </a:rPr>
              <a:t>sociale</a:t>
            </a:r>
            <a:r>
              <a:rPr lang="en-GB" sz="2400" dirty="0" smtClean="0">
                <a:sym typeface="Wingdings" pitchFamily="2" charset="2"/>
              </a:rPr>
              <a:t> du </a:t>
            </a:r>
            <a:r>
              <a:rPr lang="en-GB" sz="2400" dirty="0" err="1" smtClean="0">
                <a:sym typeface="Wingdings" pitchFamily="2" charset="2"/>
              </a:rPr>
              <a:t>Conseil</a:t>
            </a:r>
            <a:r>
              <a:rPr lang="en-GB" sz="2400" dirty="0" smtClean="0">
                <a:sym typeface="Wingdings" pitchFamily="2" charset="2"/>
              </a:rPr>
              <a:t> de </a:t>
            </a:r>
            <a:r>
              <a:rPr lang="en-GB" sz="2400" dirty="0" err="1" smtClean="0">
                <a:sym typeface="Wingdings" pitchFamily="2" charset="2"/>
              </a:rPr>
              <a:t>l’Europe</a:t>
            </a:r>
            <a:r>
              <a:rPr lang="en-GB" sz="2400" dirty="0" smtClean="0">
                <a:sym typeface="Wingdings" pitchFamily="2" charset="2"/>
              </a:rPr>
              <a:t>),</a:t>
            </a:r>
          </a:p>
          <a:p>
            <a:pPr marL="0" indent="0" eaLnBrk="1" hangingPunct="1">
              <a:buFontTx/>
              <a:buNone/>
              <a:defRPr/>
            </a:pPr>
            <a:endParaRPr lang="en-GB" sz="2400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GB" sz="2400" dirty="0" smtClean="0">
                <a:sym typeface="Wingdings" pitchFamily="2" charset="2"/>
              </a:rPr>
              <a:t>La </a:t>
            </a:r>
            <a:r>
              <a:rPr lang="en-GB" sz="2400" dirty="0" err="1" smtClean="0">
                <a:sym typeface="Wingdings" pitchFamily="2" charset="2"/>
              </a:rPr>
              <a:t>coresponsabilité</a:t>
            </a:r>
            <a:r>
              <a:rPr lang="en-GB" sz="2400" dirty="0" smtClean="0">
                <a:sym typeface="Wingdings" pitchFamily="2" charset="2"/>
              </a:rPr>
              <a:t> pour le </a:t>
            </a:r>
            <a:r>
              <a:rPr lang="en-GB" sz="2400" dirty="0" err="1" smtClean="0">
                <a:sym typeface="Wingdings" pitchFamily="2" charset="2"/>
              </a:rPr>
              <a:t>bien-être</a:t>
            </a:r>
            <a:r>
              <a:rPr lang="en-GB" sz="2400" dirty="0" smtClean="0">
                <a:sym typeface="Wingdings" pitchFamily="2" charset="2"/>
              </a:rPr>
              <a:t> de </a:t>
            </a:r>
            <a:r>
              <a:rPr lang="en-GB" sz="2400" dirty="0" err="1" smtClean="0">
                <a:sym typeface="Wingdings" pitchFamily="2" charset="2"/>
              </a:rPr>
              <a:t>tous</a:t>
            </a:r>
            <a:r>
              <a:rPr lang="en-GB" sz="2400" dirty="0" smtClean="0">
                <a:sym typeface="Wingdings" pitchFamily="2" charset="2"/>
              </a:rPr>
              <a:t> fait </a:t>
            </a:r>
            <a:r>
              <a:rPr lang="en-GB" sz="2400" dirty="0" err="1" smtClean="0">
                <a:sym typeface="Wingdings" pitchFamily="2" charset="2"/>
              </a:rPr>
              <a:t>partie</a:t>
            </a:r>
            <a:r>
              <a:rPr lang="en-GB" sz="2400" dirty="0" smtClean="0">
                <a:sym typeface="Wingdings" pitchFamily="2" charset="2"/>
              </a:rPr>
              <a:t> de la culture </a:t>
            </a:r>
            <a:r>
              <a:rPr lang="en-GB" sz="2400" dirty="0" err="1" smtClean="0">
                <a:sym typeface="Wingdings" pitchFamily="2" charset="2"/>
              </a:rPr>
              <a:t>magrébine</a:t>
            </a:r>
            <a:r>
              <a:rPr lang="en-GB" sz="2400" dirty="0" smtClean="0">
                <a:sym typeface="Wingdings" pitchFamily="2" charset="2"/>
              </a:rPr>
              <a:t> (</a:t>
            </a:r>
            <a:r>
              <a:rPr lang="en-GB" sz="2400" dirty="0" err="1" smtClean="0">
                <a:sym typeface="Wingdings" pitchFamily="2" charset="2"/>
              </a:rPr>
              <a:t>exemple</a:t>
            </a:r>
            <a:r>
              <a:rPr lang="en-GB" sz="2400" dirty="0" smtClean="0">
                <a:sym typeface="Wingdings" pitchFamily="2" charset="2"/>
              </a:rPr>
              <a:t>: des </a:t>
            </a:r>
            <a:r>
              <a:rPr lang="en-GB" sz="2400" dirty="0" err="1" smtClean="0">
                <a:sym typeface="Wingdings" pitchFamily="2" charset="2"/>
              </a:rPr>
              <a:t>biens</a:t>
            </a:r>
            <a:r>
              <a:rPr lang="en-GB" sz="2400" dirty="0" smtClean="0">
                <a:sym typeface="Wingdings" pitchFamily="2" charset="2"/>
              </a:rPr>
              <a:t> </a:t>
            </a:r>
            <a:r>
              <a:rPr lang="en-GB" sz="2400" dirty="0" err="1" smtClean="0">
                <a:sym typeface="Wingdings" pitchFamily="2" charset="2"/>
              </a:rPr>
              <a:t>arrêtés</a:t>
            </a:r>
            <a:r>
              <a:rPr lang="en-GB" sz="2400" dirty="0" smtClean="0">
                <a:sym typeface="Wingdings" pitchFamily="2" charset="2"/>
              </a:rPr>
              <a:t>)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0638"/>
            <a:ext cx="8059737" cy="88741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err="1" smtClean="0">
                <a:solidFill>
                  <a:schemeClr val="accent3"/>
                </a:solidFill>
              </a:rPr>
              <a:t>Réflexions</a:t>
            </a:r>
            <a:r>
              <a:rPr lang="en-GB" sz="3200" dirty="0" smtClean="0">
                <a:solidFill>
                  <a:schemeClr val="accent3"/>
                </a:solidFill>
              </a:rPr>
              <a:t> </a:t>
            </a:r>
            <a:r>
              <a:rPr lang="en-GB" sz="3200" dirty="0" err="1" smtClean="0">
                <a:solidFill>
                  <a:schemeClr val="accent3"/>
                </a:solidFill>
              </a:rPr>
              <a:t>sur</a:t>
            </a:r>
            <a:r>
              <a:rPr lang="en-GB" sz="3200" dirty="0" smtClean="0">
                <a:solidFill>
                  <a:schemeClr val="accent3"/>
                </a:solidFill>
              </a:rPr>
              <a:t> les </a:t>
            </a:r>
            <a:r>
              <a:rPr lang="en-GB" sz="3200" dirty="0" err="1" smtClean="0">
                <a:solidFill>
                  <a:schemeClr val="accent3"/>
                </a:solidFill>
              </a:rPr>
              <a:t>objectifs</a:t>
            </a:r>
            <a:r>
              <a:rPr lang="en-GB" sz="3200" dirty="0" smtClean="0">
                <a:solidFill>
                  <a:schemeClr val="accent3"/>
                </a:solidFill>
              </a:rPr>
              <a:t> du </a:t>
            </a:r>
            <a:r>
              <a:rPr lang="en-GB" sz="3200" dirty="0" err="1" smtClean="0">
                <a:solidFill>
                  <a:schemeClr val="accent3"/>
                </a:solidFill>
              </a:rPr>
              <a:t>progrès</a:t>
            </a:r>
            <a:r>
              <a:rPr lang="en-GB" sz="3200" dirty="0" smtClean="0">
                <a:solidFill>
                  <a:schemeClr val="accent3"/>
                </a:solidFill>
              </a:rPr>
              <a:t> </a:t>
            </a:r>
            <a:r>
              <a:rPr lang="en-GB" sz="3200" dirty="0" err="1" smtClean="0">
                <a:solidFill>
                  <a:schemeClr val="accent3"/>
                </a:solidFill>
              </a:rPr>
              <a:t>sociétal</a:t>
            </a:r>
            <a:endParaRPr lang="en-GB" sz="3200" dirty="0" smtClean="0">
              <a:solidFill>
                <a:schemeClr val="accent3"/>
              </a:solidFill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95288" y="836613"/>
            <a:ext cx="8507412" cy="4741862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2800" dirty="0" smtClean="0"/>
              <a:t>Il </a:t>
            </a:r>
            <a:r>
              <a:rPr lang="en-GB" sz="2800" dirty="0" err="1" smtClean="0"/>
              <a:t>n’est</a:t>
            </a:r>
            <a:r>
              <a:rPr lang="en-GB" sz="2800" dirty="0" smtClean="0"/>
              <a:t> pas </a:t>
            </a:r>
            <a:r>
              <a:rPr lang="en-GB" sz="2800" dirty="0" err="1" smtClean="0"/>
              <a:t>juste</a:t>
            </a:r>
            <a:r>
              <a:rPr lang="en-GB" sz="2800" dirty="0" smtClean="0"/>
              <a:t> de </a:t>
            </a:r>
            <a:r>
              <a:rPr lang="en-GB" sz="2800" dirty="0" err="1" smtClean="0"/>
              <a:t>considérer</a:t>
            </a:r>
            <a:r>
              <a:rPr lang="en-GB" sz="2800" dirty="0" smtClean="0"/>
              <a:t> la production de </a:t>
            </a:r>
            <a:r>
              <a:rPr lang="en-GB" sz="2800" dirty="0" err="1" smtClean="0"/>
              <a:t>richesses</a:t>
            </a:r>
            <a:r>
              <a:rPr lang="en-GB" sz="2800" dirty="0" smtClean="0"/>
              <a:t> (</a:t>
            </a:r>
            <a:r>
              <a:rPr lang="en-GB" sz="2800" dirty="0" err="1" smtClean="0"/>
              <a:t>mesurées</a:t>
            </a:r>
            <a:r>
              <a:rPr lang="en-GB" sz="2800" dirty="0" smtClean="0"/>
              <a:t> </a:t>
            </a:r>
            <a:r>
              <a:rPr lang="en-GB" sz="2800" dirty="0" err="1" smtClean="0"/>
              <a:t>ou</a:t>
            </a:r>
            <a:r>
              <a:rPr lang="en-GB" sz="2800" dirty="0" smtClean="0"/>
              <a:t> non par le PIB) </a:t>
            </a:r>
            <a:r>
              <a:rPr lang="en-GB" sz="2800" dirty="0" err="1" smtClean="0"/>
              <a:t>comme</a:t>
            </a:r>
            <a:r>
              <a:rPr lang="en-GB" sz="2800" dirty="0" smtClean="0"/>
              <a:t> </a:t>
            </a:r>
            <a:r>
              <a:rPr lang="en-GB" sz="2800" dirty="0" err="1" smtClean="0"/>
              <a:t>l’objectif</a:t>
            </a:r>
            <a:r>
              <a:rPr lang="en-GB" sz="2800" dirty="0" smtClean="0"/>
              <a:t> de </a:t>
            </a:r>
            <a:r>
              <a:rPr lang="en-GB" sz="2800" dirty="0" err="1" smtClean="0"/>
              <a:t>progrès</a:t>
            </a:r>
            <a:r>
              <a:rPr lang="en-GB" sz="2800" dirty="0" smtClean="0"/>
              <a:t>. En </a:t>
            </a:r>
            <a:r>
              <a:rPr lang="en-GB" sz="2800" dirty="0" err="1" smtClean="0"/>
              <a:t>effet</a:t>
            </a:r>
            <a:r>
              <a:rPr lang="en-GB" sz="2800" dirty="0" smtClean="0"/>
              <a:t> les </a:t>
            </a:r>
            <a:r>
              <a:rPr lang="en-GB" sz="2800" dirty="0" err="1" smtClean="0"/>
              <a:t>richesses</a:t>
            </a:r>
            <a:r>
              <a:rPr lang="en-GB" sz="2800" dirty="0" smtClean="0"/>
              <a:t> </a:t>
            </a:r>
            <a:r>
              <a:rPr lang="en-GB" sz="2800" dirty="0" err="1" smtClean="0"/>
              <a:t>sont</a:t>
            </a:r>
            <a:r>
              <a:rPr lang="en-GB" sz="2800" dirty="0" smtClean="0"/>
              <a:t> un </a:t>
            </a:r>
            <a:r>
              <a:rPr lang="en-GB" sz="2800" dirty="0" err="1" smtClean="0"/>
              <a:t>moyen</a:t>
            </a:r>
            <a:r>
              <a:rPr lang="en-GB" sz="2800" dirty="0" smtClean="0"/>
              <a:t> et non </a:t>
            </a:r>
            <a:r>
              <a:rPr lang="en-GB" sz="2800" dirty="0" err="1" smtClean="0"/>
              <a:t>une</a:t>
            </a:r>
            <a:r>
              <a:rPr lang="en-GB" sz="2800" dirty="0" smtClean="0"/>
              <a:t> fin en </a:t>
            </a:r>
            <a:r>
              <a:rPr lang="en-GB" sz="2800" dirty="0" err="1" smtClean="0"/>
              <a:t>soi</a:t>
            </a:r>
            <a:r>
              <a:rPr lang="en-GB" sz="2800" dirty="0" smtClean="0"/>
              <a:t> (</a:t>
            </a:r>
            <a:r>
              <a:rPr lang="en-GB" sz="2800" dirty="0" err="1" smtClean="0"/>
              <a:t>c’est</a:t>
            </a:r>
            <a:r>
              <a:rPr lang="en-GB" sz="2800" dirty="0" smtClean="0"/>
              <a:t> </a:t>
            </a:r>
            <a:r>
              <a:rPr lang="en-GB" sz="2800" dirty="0" err="1" smtClean="0"/>
              <a:t>comme</a:t>
            </a:r>
            <a:r>
              <a:rPr lang="en-GB" sz="2800" dirty="0" smtClean="0"/>
              <a:t> </a:t>
            </a:r>
            <a:r>
              <a:rPr lang="en-GB" sz="2800" dirty="0" err="1" smtClean="0"/>
              <a:t>si</a:t>
            </a:r>
            <a:r>
              <a:rPr lang="en-GB" sz="2800" dirty="0" smtClean="0"/>
              <a:t> on </a:t>
            </a:r>
            <a:r>
              <a:rPr lang="en-GB" sz="2800" dirty="0" err="1" smtClean="0"/>
              <a:t>mesurait</a:t>
            </a:r>
            <a:r>
              <a:rPr lang="en-GB" sz="2800" dirty="0" smtClean="0"/>
              <a:t> la production </a:t>
            </a:r>
            <a:r>
              <a:rPr lang="en-GB" sz="2800" dirty="0" err="1" smtClean="0"/>
              <a:t>artistique</a:t>
            </a:r>
            <a:r>
              <a:rPr lang="en-GB" sz="2800" dirty="0" smtClean="0"/>
              <a:t> musicale par le </a:t>
            </a:r>
            <a:r>
              <a:rPr lang="en-GB" sz="2800" dirty="0" err="1" smtClean="0"/>
              <a:t>nombre</a:t>
            </a:r>
            <a:r>
              <a:rPr lang="en-GB" sz="2800" dirty="0" smtClean="0"/>
              <a:t> </a:t>
            </a:r>
            <a:r>
              <a:rPr lang="en-GB" sz="2800" dirty="0" err="1" smtClean="0"/>
              <a:t>d’instruments</a:t>
            </a:r>
            <a:r>
              <a:rPr lang="en-GB" sz="2800" dirty="0" smtClean="0"/>
              <a:t> de </a:t>
            </a:r>
            <a:r>
              <a:rPr lang="en-GB" sz="2800" dirty="0" err="1" smtClean="0"/>
              <a:t>musique</a:t>
            </a:r>
            <a:r>
              <a:rPr lang="en-GB" sz="2800" dirty="0" smtClean="0"/>
              <a:t> </a:t>
            </a:r>
            <a:r>
              <a:rPr lang="en-GB" sz="2800" dirty="0" err="1" smtClean="0"/>
              <a:t>construits</a:t>
            </a:r>
            <a:r>
              <a:rPr lang="en-GB" sz="2800" dirty="0" smtClean="0"/>
              <a:t>).</a:t>
            </a:r>
          </a:p>
          <a:p>
            <a:pPr marL="0" indent="0" eaLnBrk="1" hangingPunct="1">
              <a:buFontTx/>
              <a:buNone/>
              <a:defRPr/>
            </a:pPr>
            <a:endParaRPr lang="en-GB" sz="2800" dirty="0" smtClean="0"/>
          </a:p>
          <a:p>
            <a:pPr eaLnBrk="1" hangingPunct="1">
              <a:defRPr/>
            </a:pPr>
            <a:r>
              <a:rPr lang="en-GB" sz="2800" b="1" dirty="0" smtClean="0"/>
              <a:t>La </a:t>
            </a:r>
            <a:r>
              <a:rPr lang="en-GB" sz="2800" b="1" dirty="0" err="1" smtClean="0"/>
              <a:t>véritable</a:t>
            </a:r>
            <a:r>
              <a:rPr lang="en-GB" sz="2800" b="1" dirty="0" smtClean="0"/>
              <a:t> fin </a:t>
            </a:r>
            <a:r>
              <a:rPr lang="en-GB" sz="2800" b="1" dirty="0" err="1" smtClean="0"/>
              <a:t>est</a:t>
            </a:r>
            <a:r>
              <a:rPr lang="en-GB" sz="2800" b="1" dirty="0" smtClean="0"/>
              <a:t> le </a:t>
            </a:r>
            <a:r>
              <a:rPr lang="en-GB" sz="2800" b="1" dirty="0" err="1" smtClean="0"/>
              <a:t>bien-être</a:t>
            </a:r>
            <a:r>
              <a:rPr lang="en-GB" sz="2800" b="1" dirty="0" smtClean="0"/>
              <a:t> de </a:t>
            </a:r>
            <a:r>
              <a:rPr lang="en-GB" sz="2800" b="1" dirty="0" err="1" smtClean="0"/>
              <a:t>tous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ou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bien</a:t>
            </a:r>
            <a:r>
              <a:rPr lang="en-GB" sz="2800" b="1" dirty="0" smtClean="0"/>
              <a:t>-vivre ensemble.</a:t>
            </a:r>
          </a:p>
          <a:p>
            <a:pPr eaLnBrk="1" hangingPunct="1">
              <a:defRPr/>
            </a:pPr>
            <a:r>
              <a:rPr lang="en-GB" sz="2800" dirty="0" err="1" smtClean="0"/>
              <a:t>Mais</a:t>
            </a:r>
            <a:r>
              <a:rPr lang="en-GB" sz="2800" dirty="0" smtClean="0"/>
              <a:t> </a:t>
            </a:r>
            <a:r>
              <a:rPr lang="en-GB" sz="2800" dirty="0" err="1" smtClean="0"/>
              <a:t>qu’est-ce</a:t>
            </a:r>
            <a:r>
              <a:rPr lang="en-GB" sz="2800" dirty="0" smtClean="0"/>
              <a:t> </a:t>
            </a:r>
            <a:r>
              <a:rPr lang="en-GB" sz="2800" dirty="0" err="1" smtClean="0"/>
              <a:t>que</a:t>
            </a:r>
            <a:r>
              <a:rPr lang="en-GB" sz="2800" dirty="0" smtClean="0"/>
              <a:t> le </a:t>
            </a:r>
            <a:r>
              <a:rPr lang="en-GB" sz="2800" dirty="0" err="1" smtClean="0"/>
              <a:t>bien-être</a:t>
            </a:r>
            <a:r>
              <a:rPr lang="en-GB" sz="2800" dirty="0" smtClean="0"/>
              <a:t>, le </a:t>
            </a:r>
            <a:r>
              <a:rPr lang="en-GB" sz="2800" dirty="0" err="1" smtClean="0"/>
              <a:t>bien</a:t>
            </a:r>
            <a:r>
              <a:rPr lang="en-GB" sz="2800" dirty="0" smtClean="0"/>
              <a:t> vivre ensemble ? Et qui le </a:t>
            </a:r>
            <a:r>
              <a:rPr lang="en-GB" sz="2800" dirty="0" err="1" smtClean="0"/>
              <a:t>définit</a:t>
            </a:r>
            <a:r>
              <a:rPr lang="en-GB" sz="2800" dirty="0" smtClean="0"/>
              <a:t>?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2800" b="1" dirty="0" smtClean="0">
                <a:solidFill>
                  <a:srgbClr val="2922CC"/>
                </a:solidFill>
              </a:rPr>
              <a:t>Question </a:t>
            </a:r>
            <a:r>
              <a:rPr lang="en-GB" sz="2800" b="1" dirty="0" err="1" smtClean="0">
                <a:solidFill>
                  <a:srgbClr val="2922CC"/>
                </a:solidFill>
              </a:rPr>
              <a:t>clé</a:t>
            </a:r>
            <a:r>
              <a:rPr lang="en-GB" sz="2800" b="1" dirty="0" smtClean="0">
                <a:solidFill>
                  <a:srgbClr val="2922CC"/>
                </a:solidFill>
              </a:rPr>
              <a:t> de </a:t>
            </a:r>
            <a:r>
              <a:rPr lang="en-GB" sz="2800" b="1" dirty="0" err="1" smtClean="0">
                <a:solidFill>
                  <a:srgbClr val="2922CC"/>
                </a:solidFill>
              </a:rPr>
              <a:t>démocratie</a:t>
            </a:r>
            <a:r>
              <a:rPr lang="en-GB" sz="2800" b="1" dirty="0" smtClean="0">
                <a:solidFill>
                  <a:srgbClr val="2922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  <a:p>
            <a:r>
              <a:rPr lang="fr-FR" smtClean="0"/>
              <a:t>Insérer ici 3 diapos sur </a:t>
            </a:r>
          </a:p>
          <a:p>
            <a:r>
              <a:rPr lang="fr-FR" smtClean="0"/>
              <a:t>- la conception du rôle des institutions publiques (2)</a:t>
            </a:r>
          </a:p>
          <a:p>
            <a:r>
              <a:rPr lang="fr-FR" smtClean="0"/>
              <a:t>- le lien avec le conseil de l’Europe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331913" y="20638"/>
            <a:ext cx="8059737" cy="88741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>
                <a:solidFill>
                  <a:schemeClr val="accent3"/>
                </a:solidFill>
              </a:rPr>
              <a:t>Conception de </a:t>
            </a:r>
            <a:r>
              <a:rPr lang="en-GB" sz="3200" dirty="0" err="1" smtClean="0">
                <a:solidFill>
                  <a:schemeClr val="accent3"/>
                </a:solidFill>
              </a:rPr>
              <a:t>rôle</a:t>
            </a:r>
            <a:r>
              <a:rPr lang="en-GB" sz="3200" dirty="0" smtClean="0">
                <a:solidFill>
                  <a:schemeClr val="accent3"/>
                </a:solidFill>
              </a:rPr>
              <a:t> des institutions </a:t>
            </a:r>
            <a:r>
              <a:rPr lang="en-GB" sz="3200" dirty="0" err="1" smtClean="0">
                <a:solidFill>
                  <a:schemeClr val="accent3"/>
                </a:solidFill>
              </a:rPr>
              <a:t>publiques</a:t>
            </a:r>
            <a:endParaRPr lang="en-GB" sz="3200" dirty="0" smtClean="0">
              <a:solidFill>
                <a:schemeClr val="accent3"/>
              </a:solidFill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idx="4294967295"/>
          </p:nvPr>
        </p:nvSpPr>
        <p:spPr bwMode="auto">
          <a:xfrm>
            <a:off x="395288" y="836613"/>
            <a:ext cx="8507412" cy="4741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800" smtClean="0"/>
              <a:t>Construction de l’Etat marquée par la préoccupation de l’Etat Providence: il est de la responsabilité de l’Etat d’assurer le bien-être des citoyens et de la société en général: conception fondamentalement paternaliste, poussée à son paroxysme dans le bloc de l’Est.</a:t>
            </a:r>
          </a:p>
          <a:p>
            <a:pPr eaLnBrk="1" hangingPunct="1"/>
            <a:r>
              <a:rPr lang="en-GB" sz="2800" smtClean="0"/>
              <a:t>-&gt; organisation descendante, compartimentée, administrative</a:t>
            </a:r>
          </a:p>
          <a:p>
            <a:pPr eaLnBrk="1" hangingPunct="1"/>
            <a:r>
              <a:rPr lang="en-GB" sz="2800" smtClean="0"/>
              <a:t>Les citoyens ne sont que des bénéficiaires/ usagers des biens et services de l’Etat et des marchés</a:t>
            </a:r>
          </a:p>
          <a:p>
            <a:pPr eaLnBrk="1" hangingPunct="1"/>
            <a:r>
              <a:rPr lang="en-GB" sz="2800" smtClean="0"/>
              <a:t>La conception du bien-être est imposée par les marchés, elle est essentiellement matérielle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331913" y="20638"/>
            <a:ext cx="8059737" cy="88741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>
                <a:solidFill>
                  <a:schemeClr val="accent3"/>
                </a:solidFill>
              </a:rPr>
              <a:t>Conception de </a:t>
            </a:r>
            <a:r>
              <a:rPr lang="en-GB" sz="3200" dirty="0" err="1" smtClean="0">
                <a:solidFill>
                  <a:schemeClr val="accent3"/>
                </a:solidFill>
              </a:rPr>
              <a:t>rôle</a:t>
            </a:r>
            <a:r>
              <a:rPr lang="en-GB" sz="3200" dirty="0" smtClean="0">
                <a:solidFill>
                  <a:schemeClr val="accent3"/>
                </a:solidFill>
              </a:rPr>
              <a:t> des institutions </a:t>
            </a:r>
            <a:r>
              <a:rPr lang="en-GB" sz="3200" dirty="0" err="1" smtClean="0">
                <a:solidFill>
                  <a:schemeClr val="accent3"/>
                </a:solidFill>
              </a:rPr>
              <a:t>publiques</a:t>
            </a:r>
            <a:endParaRPr lang="en-GB" sz="3200" dirty="0" smtClean="0">
              <a:solidFill>
                <a:schemeClr val="accent3"/>
              </a:solidFill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idx="4294967295"/>
          </p:nvPr>
        </p:nvSpPr>
        <p:spPr bwMode="auto">
          <a:xfrm>
            <a:off x="395288" y="836613"/>
            <a:ext cx="8856662" cy="4741862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sz="2800" dirty="0" err="1" smtClean="0"/>
              <a:t>Définir</a:t>
            </a:r>
            <a:r>
              <a:rPr lang="en-GB" sz="2800" dirty="0" smtClean="0"/>
              <a:t> le </a:t>
            </a:r>
            <a:r>
              <a:rPr lang="en-GB" sz="2800" dirty="0" err="1" smtClean="0"/>
              <a:t>bien-être</a:t>
            </a:r>
            <a:r>
              <a:rPr lang="en-GB" sz="2800" dirty="0" smtClean="0"/>
              <a:t> de </a:t>
            </a:r>
            <a:r>
              <a:rPr lang="en-GB" sz="2800" dirty="0" err="1" smtClean="0"/>
              <a:t>tous</a:t>
            </a:r>
            <a:r>
              <a:rPr lang="en-GB" sz="2800" dirty="0" smtClean="0"/>
              <a:t> </a:t>
            </a:r>
            <a:r>
              <a:rPr lang="en-GB" sz="2800" dirty="0" err="1" smtClean="0"/>
              <a:t>comme</a:t>
            </a:r>
            <a:r>
              <a:rPr lang="en-GB" sz="2800" dirty="0" smtClean="0"/>
              <a:t> </a:t>
            </a:r>
            <a:r>
              <a:rPr lang="en-GB" sz="2800" dirty="0" err="1" smtClean="0"/>
              <a:t>objectif</a:t>
            </a:r>
            <a:r>
              <a:rPr lang="en-GB" sz="2800" dirty="0" smtClean="0"/>
              <a:t> de </a:t>
            </a:r>
            <a:r>
              <a:rPr lang="en-GB" sz="2800" dirty="0" err="1" smtClean="0"/>
              <a:t>progrès</a:t>
            </a:r>
            <a:r>
              <a:rPr lang="en-GB" sz="2800" dirty="0" smtClean="0"/>
              <a:t> avec les </a:t>
            </a:r>
            <a:r>
              <a:rPr lang="en-GB" sz="2800" dirty="0" err="1" smtClean="0"/>
              <a:t>citoyens</a:t>
            </a:r>
            <a:r>
              <a:rPr lang="en-GB" sz="2800" dirty="0" smtClean="0"/>
              <a:t> et </a:t>
            </a:r>
            <a:r>
              <a:rPr lang="en-GB" sz="2800" dirty="0" err="1" smtClean="0"/>
              <a:t>construire</a:t>
            </a:r>
            <a:r>
              <a:rPr lang="en-GB" sz="2800" dirty="0" smtClean="0"/>
              <a:t>, </a:t>
            </a:r>
            <a:r>
              <a:rPr lang="en-GB" sz="2800" dirty="0" err="1" smtClean="0"/>
              <a:t>sur</a:t>
            </a:r>
            <a:r>
              <a:rPr lang="en-GB" sz="2800" dirty="0" smtClean="0"/>
              <a:t> </a:t>
            </a:r>
            <a:r>
              <a:rPr lang="en-GB" sz="2800" dirty="0" err="1" smtClean="0"/>
              <a:t>cette</a:t>
            </a:r>
            <a:r>
              <a:rPr lang="en-GB" sz="2800" dirty="0" smtClean="0"/>
              <a:t> base, le </a:t>
            </a:r>
            <a:r>
              <a:rPr lang="en-GB" sz="2800" dirty="0" err="1" smtClean="0"/>
              <a:t>bien-être</a:t>
            </a:r>
            <a:r>
              <a:rPr lang="en-GB" sz="2800" dirty="0" smtClean="0"/>
              <a:t> de </a:t>
            </a:r>
            <a:r>
              <a:rPr lang="en-GB" sz="2800" dirty="0" err="1" smtClean="0"/>
              <a:t>tous</a:t>
            </a:r>
            <a:r>
              <a:rPr lang="en-GB" sz="2800" dirty="0" smtClean="0"/>
              <a:t> avec </a:t>
            </a:r>
            <a:r>
              <a:rPr lang="en-GB" sz="2800" dirty="0" err="1" smtClean="0"/>
              <a:t>eux</a:t>
            </a:r>
            <a:r>
              <a:rPr lang="en-GB" sz="2800" dirty="0" smtClean="0"/>
              <a:t> </a:t>
            </a:r>
            <a:r>
              <a:rPr lang="en-GB" sz="2800" dirty="0" err="1" smtClean="0"/>
              <a:t>constitue</a:t>
            </a:r>
            <a:r>
              <a:rPr lang="en-GB" sz="2800" dirty="0" smtClean="0"/>
              <a:t> </a:t>
            </a:r>
            <a:r>
              <a:rPr lang="en-GB" sz="2800" dirty="0" err="1" smtClean="0"/>
              <a:t>une</a:t>
            </a:r>
            <a:r>
              <a:rPr lang="en-GB" sz="2800" dirty="0" smtClean="0"/>
              <a:t> triple rupture:</a:t>
            </a:r>
          </a:p>
          <a:p>
            <a:pPr eaLnBrk="1" hangingPunct="1">
              <a:defRPr/>
            </a:pPr>
            <a:r>
              <a:rPr lang="en-GB" sz="2800" dirty="0" smtClean="0"/>
              <a:t>Rupture par rapport à </a:t>
            </a:r>
            <a:r>
              <a:rPr lang="en-GB" sz="2800" dirty="0" err="1" smtClean="0"/>
              <a:t>l’objectif</a:t>
            </a:r>
            <a:r>
              <a:rPr lang="en-GB" sz="2800" dirty="0" smtClean="0"/>
              <a:t> de </a:t>
            </a:r>
            <a:r>
              <a:rPr lang="en-GB" sz="2800" dirty="0" err="1" smtClean="0"/>
              <a:t>croissance</a:t>
            </a:r>
            <a:r>
              <a:rPr lang="en-GB" sz="2800" dirty="0" smtClean="0"/>
              <a:t> des </a:t>
            </a:r>
            <a:r>
              <a:rPr lang="en-GB" sz="2800" dirty="0" err="1" smtClean="0"/>
              <a:t>richesses</a:t>
            </a:r>
            <a:r>
              <a:rPr lang="en-GB" sz="2800" dirty="0" smtClean="0"/>
              <a:t> et du PIB </a:t>
            </a:r>
            <a:r>
              <a:rPr lang="en-GB" sz="2800" dirty="0" err="1" smtClean="0"/>
              <a:t>comme</a:t>
            </a:r>
            <a:r>
              <a:rPr lang="en-GB" sz="2800" dirty="0" smtClean="0"/>
              <a:t> </a:t>
            </a:r>
            <a:r>
              <a:rPr lang="en-GB" sz="2800" dirty="0" err="1" smtClean="0"/>
              <a:t>objectif</a:t>
            </a:r>
            <a:r>
              <a:rPr lang="en-GB" sz="2800" dirty="0" smtClean="0"/>
              <a:t> de </a:t>
            </a:r>
            <a:r>
              <a:rPr lang="en-GB" sz="2800" dirty="0" err="1" smtClean="0"/>
              <a:t>progrès</a:t>
            </a:r>
            <a:endParaRPr lang="en-GB" sz="2800" dirty="0"/>
          </a:p>
          <a:p>
            <a:pPr eaLnBrk="1" hangingPunct="1">
              <a:defRPr/>
            </a:pPr>
            <a:r>
              <a:rPr lang="en-GB" sz="2800" dirty="0" smtClean="0"/>
              <a:t>Rupture avec la conception </a:t>
            </a:r>
            <a:r>
              <a:rPr lang="en-GB" sz="2800" dirty="0" err="1" smtClean="0"/>
              <a:t>conventionnelle</a:t>
            </a:r>
            <a:r>
              <a:rPr lang="en-GB" sz="2800" dirty="0" smtClean="0"/>
              <a:t> du </a:t>
            </a:r>
            <a:r>
              <a:rPr lang="en-GB" sz="2800" dirty="0" err="1" smtClean="0"/>
              <a:t>rôle</a:t>
            </a:r>
            <a:r>
              <a:rPr lang="en-GB" sz="2800" dirty="0" smtClean="0"/>
              <a:t> des institutions </a:t>
            </a:r>
            <a:r>
              <a:rPr lang="en-GB" sz="2800" dirty="0" err="1" smtClean="0"/>
              <a:t>publiques</a:t>
            </a:r>
            <a:r>
              <a:rPr lang="en-GB" sz="2800" dirty="0" smtClean="0"/>
              <a:t>: de </a:t>
            </a:r>
            <a:r>
              <a:rPr lang="en-GB" sz="2800" dirty="0" err="1" smtClean="0"/>
              <a:t>l’Etat</a:t>
            </a:r>
            <a:r>
              <a:rPr lang="en-GB" sz="2800" dirty="0" smtClean="0"/>
              <a:t> providence à </a:t>
            </a:r>
            <a:r>
              <a:rPr lang="en-GB" sz="2800" dirty="0" err="1" smtClean="0"/>
              <a:t>l’Etat</a:t>
            </a:r>
            <a:r>
              <a:rPr lang="en-GB" sz="2800" dirty="0" smtClean="0"/>
              <a:t> </a:t>
            </a:r>
            <a:r>
              <a:rPr lang="en-GB" sz="2800" dirty="0" err="1" smtClean="0"/>
              <a:t>facilitateur</a:t>
            </a:r>
            <a:r>
              <a:rPr lang="en-GB" sz="2800" dirty="0" smtClean="0"/>
              <a:t> des </a:t>
            </a:r>
            <a:r>
              <a:rPr lang="en-GB" sz="2800" dirty="0" err="1" smtClean="0"/>
              <a:t>processus</a:t>
            </a:r>
            <a:r>
              <a:rPr lang="en-GB" sz="2800" dirty="0" smtClean="0"/>
              <a:t> de co-construction.</a:t>
            </a:r>
          </a:p>
          <a:p>
            <a:pPr eaLnBrk="1" hangingPunct="1">
              <a:defRPr/>
            </a:pPr>
            <a:r>
              <a:rPr lang="en-GB" sz="2800" dirty="0" smtClean="0"/>
              <a:t>Rupture avec la conception </a:t>
            </a:r>
            <a:r>
              <a:rPr lang="en-GB" sz="2800" dirty="0" err="1" smtClean="0"/>
              <a:t>essentiellement</a:t>
            </a:r>
            <a:r>
              <a:rPr lang="en-GB" sz="2800" dirty="0" smtClean="0"/>
              <a:t> </a:t>
            </a:r>
            <a:r>
              <a:rPr lang="en-GB" sz="2800" dirty="0" err="1" smtClean="0"/>
              <a:t>matérielle</a:t>
            </a:r>
            <a:r>
              <a:rPr lang="en-GB" sz="2800" dirty="0" smtClean="0"/>
              <a:t> du </a:t>
            </a:r>
            <a:r>
              <a:rPr lang="en-GB" sz="2800" dirty="0" err="1" smtClean="0"/>
              <a:t>bien-être</a:t>
            </a:r>
            <a:r>
              <a:rPr lang="en-GB" sz="2800" dirty="0" smtClean="0"/>
              <a:t> </a:t>
            </a:r>
            <a:r>
              <a:rPr lang="en-GB" sz="2800" dirty="0" err="1" smtClean="0"/>
              <a:t>imposée</a:t>
            </a:r>
            <a:r>
              <a:rPr lang="en-GB" sz="2800" dirty="0" smtClean="0"/>
              <a:t> par les </a:t>
            </a:r>
            <a:r>
              <a:rPr lang="en-GB" sz="2800" dirty="0" err="1" smtClean="0"/>
              <a:t>marchés</a:t>
            </a:r>
            <a:endParaRPr lang="en-GB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GB" sz="2800" dirty="0" err="1" smtClean="0">
                <a:solidFill>
                  <a:srgbClr val="2922CC"/>
                </a:solidFill>
              </a:rPr>
              <a:t>C’est</a:t>
            </a:r>
            <a:r>
              <a:rPr lang="en-GB" sz="2800" dirty="0" smtClean="0">
                <a:solidFill>
                  <a:srgbClr val="2922CC"/>
                </a:solidFill>
              </a:rPr>
              <a:t> </a:t>
            </a:r>
            <a:r>
              <a:rPr lang="en-GB" sz="2800" dirty="0" err="1" smtClean="0">
                <a:solidFill>
                  <a:srgbClr val="2922CC"/>
                </a:solidFill>
              </a:rPr>
              <a:t>une</a:t>
            </a:r>
            <a:r>
              <a:rPr lang="en-GB" sz="2800" dirty="0" smtClean="0">
                <a:solidFill>
                  <a:srgbClr val="2922CC"/>
                </a:solidFill>
              </a:rPr>
              <a:t> </a:t>
            </a:r>
            <a:r>
              <a:rPr lang="en-GB" sz="2800" dirty="0" err="1" smtClean="0">
                <a:solidFill>
                  <a:srgbClr val="2922CC"/>
                </a:solidFill>
              </a:rPr>
              <a:t>voie</a:t>
            </a:r>
            <a:r>
              <a:rPr lang="en-GB" sz="2800" dirty="0" smtClean="0">
                <a:solidFill>
                  <a:srgbClr val="2922CC"/>
                </a:solidFill>
              </a:rPr>
              <a:t> indispensable pour </a:t>
            </a:r>
            <a:r>
              <a:rPr lang="en-GB" sz="2800" dirty="0" err="1" smtClean="0">
                <a:solidFill>
                  <a:srgbClr val="2922CC"/>
                </a:solidFill>
              </a:rPr>
              <a:t>pouvoir</a:t>
            </a:r>
            <a:r>
              <a:rPr lang="en-GB" sz="2800" dirty="0" smtClean="0">
                <a:solidFill>
                  <a:srgbClr val="2922CC"/>
                </a:solidFill>
              </a:rPr>
              <a:t> faire face aux </a:t>
            </a:r>
            <a:r>
              <a:rPr lang="en-GB" sz="2800" dirty="0" err="1" smtClean="0">
                <a:solidFill>
                  <a:srgbClr val="2922CC"/>
                </a:solidFill>
              </a:rPr>
              <a:t>défis</a:t>
            </a:r>
            <a:r>
              <a:rPr lang="en-GB" sz="2800" dirty="0" smtClean="0">
                <a:solidFill>
                  <a:srgbClr val="2922CC"/>
                </a:solidFill>
              </a:rPr>
              <a:t> du </a:t>
            </a:r>
            <a:r>
              <a:rPr lang="en-GB" sz="2800" dirty="0" err="1" smtClean="0">
                <a:solidFill>
                  <a:srgbClr val="2922CC"/>
                </a:solidFill>
              </a:rPr>
              <a:t>XXIème</a:t>
            </a:r>
            <a:r>
              <a:rPr lang="en-GB" sz="2800" dirty="0" smtClean="0">
                <a:solidFill>
                  <a:srgbClr val="2922CC"/>
                </a:solidFill>
              </a:rPr>
              <a:t> siècle</a:t>
            </a:r>
          </a:p>
          <a:p>
            <a:pPr marL="0" indent="0" algn="r" eaLnBrk="1" hangingPunct="1">
              <a:buFontTx/>
              <a:buNone/>
              <a:defRPr/>
            </a:pPr>
            <a:endParaRPr lang="en-GB" sz="2800" dirty="0" smtClean="0">
              <a:solidFill>
                <a:srgbClr val="2922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850" y="1341438"/>
            <a:ext cx="8640763" cy="600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400" smtClean="0"/>
              <a:t>1949: Creation du Conseil de l’Europe sur la base de trois valeurs fondamentales: les droits de l’homme, la démocratie et l’état de droit</a:t>
            </a:r>
            <a:endParaRPr lang="fr-FR" sz="2400" smtClean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 typeface="F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400" smtClean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à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400" smtClean="0">
                <a:sym typeface="Wingdings" pitchFamily="2" charset="2"/>
              </a:rPr>
              <a:t>Progrès en termes de droits de l’homme et démocratie, mais diffiultés à garantir les droits sociaux à partir des années 70  premières interrogations sur le rôle de la Puissance Publique</a:t>
            </a:r>
            <a:endParaRPr lang="fr-FR" sz="240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 typeface="F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400" smtClean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400" smtClean="0"/>
              <a:t>1997: Deuxième Sommet du Conseil de l’Europe: introduction de l’objectif de cohésion sociale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Tx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400" smtClean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à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400" smtClean="0">
                <a:solidFill>
                  <a:schemeClr val="tx1"/>
                </a:solidFill>
              </a:rPr>
              <a:t>2000: Stratégie de la cohésion sociale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à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400" smtClean="0">
                <a:solidFill>
                  <a:schemeClr val="tx1"/>
                </a:solidFill>
              </a:rPr>
              <a:t>2010: Plan d’Action pour la Cohésion Sociale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31913" y="209550"/>
            <a:ext cx="7812087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buClr>
                <a:srgbClr val="FFFFCC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i="1" dirty="0">
                <a:solidFill>
                  <a:srgbClr val="FFFFCC"/>
                </a:solidFill>
                <a:cs typeface="Arial" pitchFamily="34" charset="0"/>
              </a:rPr>
              <a:t>Comment le Conseil de l’Europe aborde-t-il la question?</a:t>
            </a:r>
            <a:endParaRPr lang="it-IT" i="1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contenu 2"/>
          <p:cNvSpPr>
            <a:spLocks noGrp="1"/>
          </p:cNvSpPr>
          <p:nvPr>
            <p:ph idx="4294967295"/>
          </p:nvPr>
        </p:nvSpPr>
        <p:spPr bwMode="auto">
          <a:xfrm>
            <a:off x="457200" y="981075"/>
            <a:ext cx="8686800" cy="5148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algn="ctr" defTabSz="449263" eaLnBrk="1" hangingPunct="1">
              <a:buFontTx/>
              <a:buNone/>
            </a:pPr>
            <a:endParaRPr lang="it-IT" smtClean="0">
              <a:solidFill>
                <a:srgbClr val="002060"/>
              </a:solidFill>
              <a:sym typeface="Wingdings" pitchFamily="2" charset="2"/>
            </a:endParaRPr>
          </a:p>
          <a:p>
            <a:pPr marL="0" indent="0" algn="ctr" defTabSz="449263" eaLnBrk="1" hangingPunct="1">
              <a:buFontTx/>
              <a:buNone/>
            </a:pPr>
            <a:endParaRPr lang="it-IT" sz="5400" smtClean="0">
              <a:solidFill>
                <a:srgbClr val="002060"/>
              </a:solidFill>
              <a:sym typeface="Wingdings" pitchFamily="2" charset="2"/>
            </a:endParaRPr>
          </a:p>
          <a:p>
            <a:pPr marL="0" indent="0" algn="ctr" defTabSz="449263" eaLnBrk="1" hangingPunct="1">
              <a:buFontTx/>
              <a:buNone/>
            </a:pPr>
            <a:r>
              <a:rPr lang="it-IT" sz="3600" b="1" smtClean="0">
                <a:solidFill>
                  <a:srgbClr val="002060"/>
                </a:solidFill>
                <a:sym typeface="Wingdings" pitchFamily="2" charset="2"/>
              </a:rPr>
              <a:t>PRESENTATION DU SEMINAIRE DE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  <a:p>
            <a:r>
              <a:rPr lang="fr-FR" smtClean="0"/>
              <a:t>5 diapos sur la cohésion sociale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6"/>
          <p:cNvSpPr txBox="1">
            <a:spLocks noChangeArrowheads="1"/>
          </p:cNvSpPr>
          <p:nvPr/>
        </p:nvSpPr>
        <p:spPr bwMode="auto">
          <a:xfrm>
            <a:off x="304800" y="2819400"/>
            <a:ext cx="8382000" cy="958850"/>
          </a:xfrm>
          <a:prstGeom prst="rect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003399"/>
                </a:solidFill>
                <a:latin typeface="Arial" charset="0"/>
              </a:rPr>
              <a:t>La cohésion sociale est la capacité de la société à assurer le bien être de tous ses membres</a:t>
            </a:r>
            <a:endParaRPr lang="pt-PT" sz="3200"/>
          </a:p>
        </p:txBody>
      </p:sp>
      <p:sp>
        <p:nvSpPr>
          <p:cNvPr id="229379" name="Rectangle 13"/>
          <p:cNvSpPr>
            <a:spLocks noChangeArrowheads="1"/>
          </p:cNvSpPr>
          <p:nvPr/>
        </p:nvSpPr>
        <p:spPr bwMode="auto">
          <a:xfrm>
            <a:off x="1752600" y="242888"/>
            <a:ext cx="1095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FFCC"/>
                </a:solidFill>
                <a:latin typeface="Arial" charset="0"/>
              </a:rPr>
              <a:t>La définition proposée par le Conseil de l’Europe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6"/>
          <p:cNvSpPr txBox="1">
            <a:spLocks noChangeArrowheads="1"/>
          </p:cNvSpPr>
          <p:nvPr/>
        </p:nvSpPr>
        <p:spPr bwMode="auto">
          <a:xfrm>
            <a:off x="304800" y="2819400"/>
            <a:ext cx="8382000" cy="958850"/>
          </a:xfrm>
          <a:prstGeom prst="rect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003399"/>
                </a:solidFill>
                <a:latin typeface="Arial" charset="0"/>
              </a:rPr>
              <a:t>La cohésion sociale est la capacité de la société à assurer le bien être de tous ses membres</a:t>
            </a:r>
            <a:endParaRPr lang="pt-PT" sz="3200"/>
          </a:p>
        </p:txBody>
      </p:sp>
      <p:sp>
        <p:nvSpPr>
          <p:cNvPr id="231427" name="Text Box 8"/>
          <p:cNvSpPr txBox="1">
            <a:spLocks noChangeArrowheads="1"/>
          </p:cNvSpPr>
          <p:nvPr/>
        </p:nvSpPr>
        <p:spPr bwMode="auto">
          <a:xfrm>
            <a:off x="4724400" y="1600200"/>
            <a:ext cx="4111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Capacité partagée</a:t>
            </a:r>
          </a:p>
          <a:p>
            <a:r>
              <a:rPr lang="fr-FR">
                <a:sym typeface="Wingdings" pitchFamily="2" charset="2"/>
              </a:rPr>
              <a:t> </a:t>
            </a:r>
            <a:r>
              <a:rPr lang="fr-FR" b="1"/>
              <a:t>coresponsabilité</a:t>
            </a:r>
            <a:endParaRPr lang="pt-PT" b="1"/>
          </a:p>
        </p:txBody>
      </p:sp>
      <p:sp>
        <p:nvSpPr>
          <p:cNvPr id="231428" name="Line 10"/>
          <p:cNvSpPr>
            <a:spLocks noChangeShapeType="1"/>
          </p:cNvSpPr>
          <p:nvPr/>
        </p:nvSpPr>
        <p:spPr bwMode="auto">
          <a:xfrm flipV="1">
            <a:off x="5638800" y="2362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1429" name="Rectangle 13"/>
          <p:cNvSpPr>
            <a:spLocks noChangeArrowheads="1"/>
          </p:cNvSpPr>
          <p:nvPr/>
        </p:nvSpPr>
        <p:spPr bwMode="auto">
          <a:xfrm>
            <a:off x="1752600" y="242888"/>
            <a:ext cx="1095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FFCC"/>
                </a:solidFill>
                <a:latin typeface="Arial" charset="0"/>
              </a:rPr>
              <a:t>La définition proposée par le Conseil de l’Europe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6"/>
          <p:cNvSpPr txBox="1">
            <a:spLocks noChangeArrowheads="1"/>
          </p:cNvSpPr>
          <p:nvPr/>
        </p:nvSpPr>
        <p:spPr bwMode="auto">
          <a:xfrm>
            <a:off x="304800" y="2819400"/>
            <a:ext cx="8382000" cy="958850"/>
          </a:xfrm>
          <a:prstGeom prst="rect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003399"/>
                </a:solidFill>
                <a:latin typeface="Arial" charset="0"/>
              </a:rPr>
              <a:t>La cohésion sociale est la capacité de la société à assurer le bien être de tous ses membres</a:t>
            </a:r>
            <a:endParaRPr lang="pt-PT" sz="3200"/>
          </a:p>
        </p:txBody>
      </p:sp>
      <p:sp>
        <p:nvSpPr>
          <p:cNvPr id="233475" name="Text Box 8"/>
          <p:cNvSpPr txBox="1">
            <a:spLocks noChangeArrowheads="1"/>
          </p:cNvSpPr>
          <p:nvPr/>
        </p:nvSpPr>
        <p:spPr bwMode="auto">
          <a:xfrm>
            <a:off x="4724400" y="1600200"/>
            <a:ext cx="4111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Capacité partagée</a:t>
            </a:r>
          </a:p>
          <a:p>
            <a:r>
              <a:rPr lang="fr-FR">
                <a:sym typeface="Wingdings" pitchFamily="2" charset="2"/>
              </a:rPr>
              <a:t> </a:t>
            </a:r>
            <a:r>
              <a:rPr lang="fr-FR" b="1"/>
              <a:t>coresponsabilité</a:t>
            </a:r>
            <a:endParaRPr lang="pt-PT" b="1"/>
          </a:p>
        </p:txBody>
      </p:sp>
      <p:sp>
        <p:nvSpPr>
          <p:cNvPr id="233476" name="Text Box 9"/>
          <p:cNvSpPr txBox="1">
            <a:spLocks noChangeArrowheads="1"/>
          </p:cNvSpPr>
          <p:nvPr/>
        </p:nvSpPr>
        <p:spPr bwMode="auto">
          <a:xfrm>
            <a:off x="122238" y="4338638"/>
            <a:ext cx="32607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Implique la </a:t>
            </a:r>
          </a:p>
          <a:p>
            <a:r>
              <a:rPr lang="fr-FR" b="1"/>
              <a:t>réduction des inégalités</a:t>
            </a:r>
          </a:p>
          <a:p>
            <a:r>
              <a:rPr lang="fr-FR"/>
              <a:t>(fin du paradigme </a:t>
            </a:r>
          </a:p>
          <a:p>
            <a:r>
              <a:rPr lang="fr-FR"/>
              <a:t>de Rostov) </a:t>
            </a:r>
          </a:p>
        </p:txBody>
      </p:sp>
      <p:sp>
        <p:nvSpPr>
          <p:cNvPr id="233477" name="Line 10"/>
          <p:cNvSpPr>
            <a:spLocks noChangeShapeType="1"/>
          </p:cNvSpPr>
          <p:nvPr/>
        </p:nvSpPr>
        <p:spPr bwMode="auto">
          <a:xfrm flipV="1">
            <a:off x="5638800" y="2362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3478" name="Line 11"/>
          <p:cNvSpPr>
            <a:spLocks noChangeShapeType="1"/>
          </p:cNvSpPr>
          <p:nvPr/>
        </p:nvSpPr>
        <p:spPr bwMode="auto">
          <a:xfrm>
            <a:off x="15240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3479" name="Rectangle 13"/>
          <p:cNvSpPr>
            <a:spLocks noChangeArrowheads="1"/>
          </p:cNvSpPr>
          <p:nvPr/>
        </p:nvSpPr>
        <p:spPr bwMode="auto">
          <a:xfrm>
            <a:off x="1752600" y="242888"/>
            <a:ext cx="1095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FFCC"/>
                </a:solidFill>
                <a:latin typeface="Arial" charset="0"/>
              </a:rPr>
              <a:t>La définition proposée par le Conseil de l’Europe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6"/>
          <p:cNvSpPr txBox="1">
            <a:spLocks noChangeArrowheads="1"/>
          </p:cNvSpPr>
          <p:nvPr/>
        </p:nvSpPr>
        <p:spPr bwMode="auto">
          <a:xfrm>
            <a:off x="304800" y="2819400"/>
            <a:ext cx="8382000" cy="958850"/>
          </a:xfrm>
          <a:prstGeom prst="rect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003399"/>
                </a:solidFill>
                <a:latin typeface="Arial" charset="0"/>
              </a:rPr>
              <a:t>La cohésion sociale est la capacité de la société à assurer le bien être de tous ses membres</a:t>
            </a:r>
            <a:endParaRPr lang="pt-PT" sz="3200"/>
          </a:p>
        </p:txBody>
      </p:sp>
      <p:sp>
        <p:nvSpPr>
          <p:cNvPr id="235523" name="Text Box 8"/>
          <p:cNvSpPr txBox="1">
            <a:spLocks noChangeArrowheads="1"/>
          </p:cNvSpPr>
          <p:nvPr/>
        </p:nvSpPr>
        <p:spPr bwMode="auto">
          <a:xfrm>
            <a:off x="4724400" y="1600200"/>
            <a:ext cx="4111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Capacité partagée</a:t>
            </a:r>
          </a:p>
          <a:p>
            <a:r>
              <a:rPr lang="fr-FR">
                <a:sym typeface="Wingdings" pitchFamily="2" charset="2"/>
              </a:rPr>
              <a:t> </a:t>
            </a:r>
            <a:r>
              <a:rPr lang="fr-FR" b="1"/>
              <a:t>coresponsabilité</a:t>
            </a:r>
            <a:endParaRPr lang="pt-PT" b="1"/>
          </a:p>
        </p:txBody>
      </p:sp>
      <p:sp>
        <p:nvSpPr>
          <p:cNvPr id="235524" name="Text Box 9"/>
          <p:cNvSpPr txBox="1">
            <a:spLocks noChangeArrowheads="1"/>
          </p:cNvSpPr>
          <p:nvPr/>
        </p:nvSpPr>
        <p:spPr bwMode="auto">
          <a:xfrm>
            <a:off x="122238" y="4338638"/>
            <a:ext cx="32607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Implique la </a:t>
            </a:r>
          </a:p>
          <a:p>
            <a:r>
              <a:rPr lang="fr-FR" b="1"/>
              <a:t>réduction des inégalités</a:t>
            </a:r>
          </a:p>
          <a:p>
            <a:r>
              <a:rPr lang="fr-FR"/>
              <a:t>(fin du paradigme </a:t>
            </a:r>
          </a:p>
          <a:p>
            <a:r>
              <a:rPr lang="fr-FR"/>
              <a:t>de Rostov) </a:t>
            </a:r>
          </a:p>
        </p:txBody>
      </p:sp>
      <p:sp>
        <p:nvSpPr>
          <p:cNvPr id="235525" name="Line 10"/>
          <p:cNvSpPr>
            <a:spLocks noChangeShapeType="1"/>
          </p:cNvSpPr>
          <p:nvPr/>
        </p:nvSpPr>
        <p:spPr bwMode="auto">
          <a:xfrm flipV="1">
            <a:off x="5638800" y="2362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526" name="Line 11"/>
          <p:cNvSpPr>
            <a:spLocks noChangeShapeType="1"/>
          </p:cNvSpPr>
          <p:nvPr/>
        </p:nvSpPr>
        <p:spPr bwMode="auto">
          <a:xfrm>
            <a:off x="1524000" y="3810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527" name="Rectangle 13"/>
          <p:cNvSpPr>
            <a:spLocks noChangeArrowheads="1"/>
          </p:cNvSpPr>
          <p:nvPr/>
        </p:nvSpPr>
        <p:spPr bwMode="auto">
          <a:xfrm>
            <a:off x="1752600" y="242888"/>
            <a:ext cx="10950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FFFFCC"/>
                </a:solidFill>
                <a:latin typeface="Arial" charset="0"/>
              </a:rPr>
              <a:t>La définition proposée par le Conseil de l’Europe</a:t>
            </a:r>
          </a:p>
        </p:txBody>
      </p:sp>
      <p:sp>
        <p:nvSpPr>
          <p:cNvPr id="235528" name="ZoneTexte 1"/>
          <p:cNvSpPr txBox="1">
            <a:spLocks noChangeArrowheads="1"/>
          </p:cNvSpPr>
          <p:nvPr/>
        </p:nvSpPr>
        <p:spPr bwMode="auto">
          <a:xfrm>
            <a:off x="3822700" y="4473575"/>
            <a:ext cx="505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Défini par les citoyens eux-mêmes</a:t>
            </a:r>
            <a:r>
              <a:rPr lang="fr-FR"/>
              <a:t>.</a:t>
            </a:r>
            <a:endParaRPr lang="en-GB"/>
          </a:p>
        </p:txBody>
      </p:sp>
      <p:cxnSp>
        <p:nvCxnSpPr>
          <p:cNvPr id="235529" name="Connecteur droit 3"/>
          <p:cNvCxnSpPr>
            <a:cxnSpLocks noChangeShapeType="1"/>
          </p:cNvCxnSpPr>
          <p:nvPr/>
        </p:nvCxnSpPr>
        <p:spPr bwMode="auto">
          <a:xfrm>
            <a:off x="3357563" y="3810000"/>
            <a:ext cx="709612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850" y="1341438"/>
            <a:ext cx="8640763" cy="60055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400" dirty="0" smtClean="0"/>
              <a:t>Repenser le rôle de des pouvoirs publics autour des quatre	 fonctions: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400" dirty="0" smtClean="0"/>
              <a:t>Fonction fondatrice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400" dirty="0" smtClean="0"/>
              <a:t>Fonction régulatrice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400" dirty="0" smtClean="0"/>
              <a:t>Fonction réparatrice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400" dirty="0" smtClean="0"/>
              <a:t>Fonction facilitatrice</a:t>
            </a:r>
            <a:r>
              <a:rPr lang="it-IT" sz="2400" dirty="0" smtClean="0">
                <a:solidFill>
                  <a:schemeClr val="tx1"/>
                </a:solidFill>
              </a:rPr>
              <a:t> pour la Cohésion Sociale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31913" y="209550"/>
            <a:ext cx="7812087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buClr>
                <a:srgbClr val="FFFFCC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i="1" dirty="0">
                <a:solidFill>
                  <a:srgbClr val="FFFFCC"/>
                </a:solidFill>
                <a:cs typeface="Arial" pitchFamily="34" charset="0"/>
              </a:rPr>
              <a:t>Revision du rôle de l’Etat</a:t>
            </a:r>
            <a:endParaRPr lang="it-IT" i="1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6"/>
          <p:cNvSpPr txBox="1">
            <a:spLocks noChangeArrowheads="1"/>
          </p:cNvSpPr>
          <p:nvPr/>
        </p:nvSpPr>
        <p:spPr bwMode="auto">
          <a:xfrm>
            <a:off x="304800" y="2819400"/>
            <a:ext cx="8382000" cy="1384300"/>
          </a:xfrm>
          <a:prstGeom prst="rect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u="sng">
                <a:latin typeface="Arial" charset="0"/>
              </a:rPr>
              <a:t>Progrès vers</a:t>
            </a:r>
            <a:r>
              <a:rPr lang="fr-FR" sz="2800" b="1">
                <a:latin typeface="Arial" charset="0"/>
              </a:rPr>
              <a:t> la capacité de la société à assurer le bien être de tous ses membres sans compromettre celui des générations futures</a:t>
            </a:r>
            <a:endParaRPr lang="pt-PT" sz="3200"/>
          </a:p>
        </p:txBody>
      </p:sp>
      <p:sp>
        <p:nvSpPr>
          <p:cNvPr id="69634" name="Rectangle 13"/>
          <p:cNvSpPr>
            <a:spLocks noChangeArrowheads="1"/>
          </p:cNvSpPr>
          <p:nvPr/>
        </p:nvSpPr>
        <p:spPr bwMode="auto">
          <a:xfrm>
            <a:off x="1752600" y="242888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FFFFCC"/>
                </a:solidFill>
                <a:latin typeface="Arial" charset="0"/>
              </a:rPr>
              <a:t>Le progrès sociétal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6"/>
          <p:cNvSpPr txBox="1">
            <a:spLocks noChangeArrowheads="1"/>
          </p:cNvSpPr>
          <p:nvPr/>
        </p:nvSpPr>
        <p:spPr bwMode="auto">
          <a:xfrm>
            <a:off x="304800" y="2819400"/>
            <a:ext cx="8382000" cy="1384300"/>
          </a:xfrm>
          <a:prstGeom prst="rect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u="sng">
                <a:latin typeface="Arial" charset="0"/>
              </a:rPr>
              <a:t>Progrès vers</a:t>
            </a:r>
            <a:r>
              <a:rPr lang="fr-FR" sz="2800" b="1">
                <a:latin typeface="Arial" charset="0"/>
              </a:rPr>
              <a:t> </a:t>
            </a:r>
            <a:r>
              <a:rPr lang="fr-FR" sz="2800" b="1">
                <a:solidFill>
                  <a:srgbClr val="FF0000"/>
                </a:solidFill>
                <a:latin typeface="Arial" charset="0"/>
              </a:rPr>
              <a:t>la capacité de la société à assurer </a:t>
            </a:r>
            <a:r>
              <a:rPr lang="fr-FR" sz="2800" b="1">
                <a:latin typeface="Arial" charset="0"/>
              </a:rPr>
              <a:t>le bien être de tous ses membres sans compromettre celui des générations futures</a:t>
            </a:r>
            <a:endParaRPr lang="pt-PT" sz="3200"/>
          </a:p>
        </p:txBody>
      </p:sp>
      <p:sp>
        <p:nvSpPr>
          <p:cNvPr id="71682" name="Text Box 8"/>
          <p:cNvSpPr txBox="1">
            <a:spLocks noChangeArrowheads="1"/>
          </p:cNvSpPr>
          <p:nvPr/>
        </p:nvSpPr>
        <p:spPr bwMode="auto">
          <a:xfrm>
            <a:off x="5575300" y="1476375"/>
            <a:ext cx="3111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solidFill>
                  <a:srgbClr val="FF0000"/>
                </a:solidFill>
              </a:rPr>
              <a:t>Capacité partagée</a:t>
            </a:r>
          </a:p>
          <a:p>
            <a:r>
              <a:rPr lang="fr-FR" sz="280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fr-FR" sz="2800" b="1">
                <a:solidFill>
                  <a:srgbClr val="FF0000"/>
                </a:solidFill>
              </a:rPr>
              <a:t>coresponsabilité</a:t>
            </a:r>
            <a:endParaRPr lang="pt-PT" sz="2800" b="1">
              <a:solidFill>
                <a:srgbClr val="FF0000"/>
              </a:solidFill>
            </a:endParaRPr>
          </a:p>
        </p:txBody>
      </p:sp>
      <p:sp>
        <p:nvSpPr>
          <p:cNvPr id="71683" name="Line 10"/>
          <p:cNvSpPr>
            <a:spLocks noChangeShapeType="1"/>
          </p:cNvSpPr>
          <p:nvPr/>
        </p:nvSpPr>
        <p:spPr bwMode="auto">
          <a:xfrm flipH="1" flipV="1">
            <a:off x="6348413" y="2430463"/>
            <a:ext cx="0" cy="541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684" name="Rectangle 13"/>
          <p:cNvSpPr>
            <a:spLocks noChangeArrowheads="1"/>
          </p:cNvSpPr>
          <p:nvPr/>
        </p:nvSpPr>
        <p:spPr bwMode="auto">
          <a:xfrm>
            <a:off x="1752600" y="242888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FFFFCC"/>
                </a:solidFill>
                <a:latin typeface="Arial" charset="0"/>
              </a:rPr>
              <a:t>Le progrès sociétal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6"/>
          <p:cNvSpPr txBox="1">
            <a:spLocks noChangeArrowheads="1"/>
          </p:cNvSpPr>
          <p:nvPr/>
        </p:nvSpPr>
        <p:spPr bwMode="auto">
          <a:xfrm>
            <a:off x="304800" y="2819400"/>
            <a:ext cx="8382000" cy="1384300"/>
          </a:xfrm>
          <a:prstGeom prst="rect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u="sng">
                <a:latin typeface="Arial" charset="0"/>
              </a:rPr>
              <a:t>Progrès vers</a:t>
            </a:r>
            <a:r>
              <a:rPr lang="fr-FR" sz="2800" b="1">
                <a:latin typeface="Arial" charset="0"/>
              </a:rPr>
              <a:t> </a:t>
            </a:r>
            <a:r>
              <a:rPr lang="fr-FR" sz="2800" b="1">
                <a:solidFill>
                  <a:srgbClr val="FF0000"/>
                </a:solidFill>
                <a:latin typeface="Arial" charset="0"/>
              </a:rPr>
              <a:t>la capacité de la société à assurer </a:t>
            </a:r>
            <a:r>
              <a:rPr lang="fr-FR" sz="2800" b="1">
                <a:solidFill>
                  <a:srgbClr val="00B050"/>
                </a:solidFill>
                <a:latin typeface="Arial" charset="0"/>
              </a:rPr>
              <a:t>le bien être </a:t>
            </a:r>
            <a:r>
              <a:rPr lang="fr-FR" sz="2800" b="1">
                <a:latin typeface="Arial" charset="0"/>
              </a:rPr>
              <a:t>de tous ses membres sans compromettre celui des générations futures</a:t>
            </a:r>
            <a:endParaRPr lang="pt-PT" sz="3200"/>
          </a:p>
        </p:txBody>
      </p:sp>
      <p:sp>
        <p:nvSpPr>
          <p:cNvPr id="73730" name="Text Box 8"/>
          <p:cNvSpPr txBox="1">
            <a:spLocks noChangeArrowheads="1"/>
          </p:cNvSpPr>
          <p:nvPr/>
        </p:nvSpPr>
        <p:spPr bwMode="auto">
          <a:xfrm>
            <a:off x="5610225" y="1639888"/>
            <a:ext cx="3111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solidFill>
                  <a:srgbClr val="FF0000"/>
                </a:solidFill>
              </a:rPr>
              <a:t>Capacité partagée</a:t>
            </a:r>
          </a:p>
          <a:p>
            <a:r>
              <a:rPr lang="fr-FR" sz="280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fr-FR" sz="2800" b="1">
                <a:solidFill>
                  <a:srgbClr val="FF0000"/>
                </a:solidFill>
              </a:rPr>
              <a:t>coresponsabilité</a:t>
            </a:r>
            <a:endParaRPr lang="pt-PT" sz="2800" b="1">
              <a:solidFill>
                <a:srgbClr val="FF0000"/>
              </a:solidFill>
            </a:endParaRPr>
          </a:p>
        </p:txBody>
      </p:sp>
      <p:sp>
        <p:nvSpPr>
          <p:cNvPr id="73731" name="Line 10"/>
          <p:cNvSpPr>
            <a:spLocks noChangeShapeType="1"/>
          </p:cNvSpPr>
          <p:nvPr/>
        </p:nvSpPr>
        <p:spPr bwMode="auto">
          <a:xfrm flipH="1" flipV="1">
            <a:off x="6348413" y="2317750"/>
            <a:ext cx="0" cy="6540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732" name="Rectangle 13"/>
          <p:cNvSpPr>
            <a:spLocks noChangeArrowheads="1"/>
          </p:cNvSpPr>
          <p:nvPr/>
        </p:nvSpPr>
        <p:spPr bwMode="auto">
          <a:xfrm>
            <a:off x="1752600" y="242888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FFFFCC"/>
                </a:solidFill>
                <a:latin typeface="Arial" charset="0"/>
              </a:rPr>
              <a:t>Le progrès sociétal</a:t>
            </a:r>
          </a:p>
        </p:txBody>
      </p:sp>
      <p:sp>
        <p:nvSpPr>
          <p:cNvPr id="73733" name="ZoneTexte 1"/>
          <p:cNvSpPr txBox="1">
            <a:spLocks noChangeArrowheads="1"/>
          </p:cNvSpPr>
          <p:nvPr/>
        </p:nvSpPr>
        <p:spPr bwMode="auto">
          <a:xfrm>
            <a:off x="1588" y="1855788"/>
            <a:ext cx="5608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00B050"/>
                </a:solidFill>
              </a:rPr>
              <a:t>Défini par les citoyens eux-mêmes</a:t>
            </a:r>
            <a:endParaRPr lang="en-GB" sz="2800" b="1">
              <a:solidFill>
                <a:srgbClr val="00B050"/>
              </a:solidFill>
            </a:endParaRPr>
          </a:p>
        </p:txBody>
      </p:sp>
      <p:cxnSp>
        <p:nvCxnSpPr>
          <p:cNvPr id="73734" name="Connecteur droit 4"/>
          <p:cNvCxnSpPr>
            <a:cxnSpLocks noChangeShapeType="1"/>
          </p:cNvCxnSpPr>
          <p:nvPr/>
        </p:nvCxnSpPr>
        <p:spPr bwMode="auto">
          <a:xfrm>
            <a:off x="1522413" y="2333625"/>
            <a:ext cx="0" cy="1177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6"/>
          <p:cNvSpPr txBox="1">
            <a:spLocks noChangeArrowheads="1"/>
          </p:cNvSpPr>
          <p:nvPr/>
        </p:nvSpPr>
        <p:spPr bwMode="auto">
          <a:xfrm>
            <a:off x="304800" y="2819400"/>
            <a:ext cx="8382000" cy="1384300"/>
          </a:xfrm>
          <a:prstGeom prst="rect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u="sng">
                <a:latin typeface="Arial" charset="0"/>
              </a:rPr>
              <a:t>Progrès vers</a:t>
            </a:r>
            <a:r>
              <a:rPr lang="fr-FR" sz="2800" b="1">
                <a:latin typeface="Arial" charset="0"/>
              </a:rPr>
              <a:t> </a:t>
            </a:r>
            <a:r>
              <a:rPr lang="fr-FR" sz="2800" b="1">
                <a:solidFill>
                  <a:srgbClr val="FF0000"/>
                </a:solidFill>
                <a:latin typeface="Arial" charset="0"/>
              </a:rPr>
              <a:t>la capacité de la société à assurer </a:t>
            </a:r>
            <a:r>
              <a:rPr lang="fr-FR" sz="2800" b="1">
                <a:solidFill>
                  <a:srgbClr val="00B050"/>
                </a:solidFill>
                <a:latin typeface="Arial" charset="0"/>
              </a:rPr>
              <a:t>le bien être </a:t>
            </a:r>
            <a:r>
              <a:rPr lang="fr-FR" sz="2800" b="1">
                <a:latin typeface="Arial" charset="0"/>
              </a:rPr>
              <a:t>de tous ses membres sans compromettre celui des générations futures</a:t>
            </a:r>
            <a:endParaRPr lang="pt-PT" sz="3200"/>
          </a:p>
        </p:txBody>
      </p:sp>
      <p:sp>
        <p:nvSpPr>
          <p:cNvPr id="75778" name="Text Box 8"/>
          <p:cNvSpPr txBox="1">
            <a:spLocks noChangeArrowheads="1"/>
          </p:cNvSpPr>
          <p:nvPr/>
        </p:nvSpPr>
        <p:spPr bwMode="auto">
          <a:xfrm>
            <a:off x="5610225" y="1690688"/>
            <a:ext cx="3111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solidFill>
                  <a:srgbClr val="FF0000"/>
                </a:solidFill>
              </a:rPr>
              <a:t>Capacité partagée</a:t>
            </a:r>
          </a:p>
          <a:p>
            <a:r>
              <a:rPr lang="fr-FR" sz="280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fr-FR" sz="2800" b="1">
                <a:solidFill>
                  <a:srgbClr val="FF0000"/>
                </a:solidFill>
              </a:rPr>
              <a:t>coresponsabilité</a:t>
            </a:r>
            <a:endParaRPr lang="pt-PT" sz="2800" b="1">
              <a:solidFill>
                <a:srgbClr val="FF0000"/>
              </a:solidFill>
            </a:endParaRPr>
          </a:p>
        </p:txBody>
      </p:sp>
      <p:sp>
        <p:nvSpPr>
          <p:cNvPr id="75779" name="Line 10"/>
          <p:cNvSpPr>
            <a:spLocks noChangeShapeType="1"/>
          </p:cNvSpPr>
          <p:nvPr/>
        </p:nvSpPr>
        <p:spPr bwMode="auto">
          <a:xfrm flipH="1" flipV="1">
            <a:off x="6348413" y="2644775"/>
            <a:ext cx="0" cy="327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780" name="Rectangle 13"/>
          <p:cNvSpPr>
            <a:spLocks noChangeArrowheads="1"/>
          </p:cNvSpPr>
          <p:nvPr/>
        </p:nvSpPr>
        <p:spPr bwMode="auto">
          <a:xfrm>
            <a:off x="1752600" y="242888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FFFFCC"/>
                </a:solidFill>
                <a:latin typeface="Arial" charset="0"/>
              </a:rPr>
              <a:t>Le progrès sociétal</a:t>
            </a:r>
          </a:p>
        </p:txBody>
      </p:sp>
      <p:sp>
        <p:nvSpPr>
          <p:cNvPr id="75781" name="ZoneTexte 1"/>
          <p:cNvSpPr txBox="1">
            <a:spLocks noChangeArrowheads="1"/>
          </p:cNvSpPr>
          <p:nvPr/>
        </p:nvSpPr>
        <p:spPr bwMode="auto">
          <a:xfrm>
            <a:off x="1588" y="1855788"/>
            <a:ext cx="5608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00B050"/>
                </a:solidFill>
              </a:rPr>
              <a:t>Défini par les citoyens eux-mêmes</a:t>
            </a:r>
            <a:endParaRPr lang="en-GB" sz="2800" b="1">
              <a:solidFill>
                <a:srgbClr val="00B050"/>
              </a:solidFill>
            </a:endParaRPr>
          </a:p>
        </p:txBody>
      </p:sp>
      <p:cxnSp>
        <p:nvCxnSpPr>
          <p:cNvPr id="75782" name="Connecteur droit 4"/>
          <p:cNvCxnSpPr>
            <a:cxnSpLocks noChangeShapeType="1"/>
          </p:cNvCxnSpPr>
          <p:nvPr/>
        </p:nvCxnSpPr>
        <p:spPr bwMode="auto">
          <a:xfrm>
            <a:off x="1522413" y="2333625"/>
            <a:ext cx="0" cy="1177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5783" name="Accolade fermante 1"/>
          <p:cNvSpPr>
            <a:spLocks/>
          </p:cNvSpPr>
          <p:nvPr/>
        </p:nvSpPr>
        <p:spPr bwMode="auto">
          <a:xfrm rot="16200000" flipV="1">
            <a:off x="4152106" y="-2639218"/>
            <a:ext cx="479425" cy="8659812"/>
          </a:xfrm>
          <a:prstGeom prst="rightBrace">
            <a:avLst>
              <a:gd name="adj1" fmla="val 836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75784" name="ZoneTexte 2"/>
          <p:cNvSpPr txBox="1">
            <a:spLocks noChangeArrowheads="1"/>
          </p:cNvSpPr>
          <p:nvPr/>
        </p:nvSpPr>
        <p:spPr bwMode="auto">
          <a:xfrm>
            <a:off x="755650" y="1027113"/>
            <a:ext cx="7632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Expression de la démocratie dans sa forme la plus avancée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smtClean="0"/>
              <a:t>Insérer ici 3 diapos pour présenter le contexte, les objectifs et la méthode de formation 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  <a:p>
            <a:endParaRPr lang="fr-FR" smtClean="0"/>
          </a:p>
          <a:p>
            <a:r>
              <a:rPr lang="fr-FR" smtClean="0"/>
              <a:t>Le contexte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6"/>
          <p:cNvSpPr txBox="1">
            <a:spLocks noChangeArrowheads="1"/>
          </p:cNvSpPr>
          <p:nvPr/>
        </p:nvSpPr>
        <p:spPr bwMode="auto">
          <a:xfrm>
            <a:off x="304800" y="2819400"/>
            <a:ext cx="8382000" cy="1384300"/>
          </a:xfrm>
          <a:prstGeom prst="rect">
            <a:avLst/>
          </a:prstGeom>
          <a:noFill/>
          <a:ln w="12700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u="sng">
                <a:latin typeface="Arial" charset="0"/>
              </a:rPr>
              <a:t>Progrès vers</a:t>
            </a:r>
            <a:r>
              <a:rPr lang="fr-FR" sz="2800" b="1">
                <a:latin typeface="Arial" charset="0"/>
              </a:rPr>
              <a:t> </a:t>
            </a:r>
            <a:r>
              <a:rPr lang="fr-FR" sz="2800" b="1">
                <a:solidFill>
                  <a:srgbClr val="FF0000"/>
                </a:solidFill>
                <a:latin typeface="Arial" charset="0"/>
              </a:rPr>
              <a:t>la capacité de la société à assurer </a:t>
            </a:r>
            <a:r>
              <a:rPr lang="fr-FR" sz="2800" b="1">
                <a:solidFill>
                  <a:srgbClr val="00B050"/>
                </a:solidFill>
                <a:latin typeface="Arial" charset="0"/>
              </a:rPr>
              <a:t>le bien être </a:t>
            </a:r>
            <a:r>
              <a:rPr lang="fr-FR" sz="2800" b="1">
                <a:solidFill>
                  <a:srgbClr val="2922CC"/>
                </a:solidFill>
                <a:latin typeface="Arial" charset="0"/>
              </a:rPr>
              <a:t>de tous ses membres sans compromettre celui des générations futures</a:t>
            </a:r>
            <a:endParaRPr lang="pt-PT" sz="3200">
              <a:solidFill>
                <a:srgbClr val="2922CC"/>
              </a:solidFill>
            </a:endParaRPr>
          </a:p>
        </p:txBody>
      </p:sp>
      <p:sp>
        <p:nvSpPr>
          <p:cNvPr id="77826" name="Text Box 8"/>
          <p:cNvSpPr txBox="1">
            <a:spLocks noChangeArrowheads="1"/>
          </p:cNvSpPr>
          <p:nvPr/>
        </p:nvSpPr>
        <p:spPr bwMode="auto">
          <a:xfrm>
            <a:off x="5610225" y="1690688"/>
            <a:ext cx="3111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solidFill>
                  <a:srgbClr val="FF0000"/>
                </a:solidFill>
              </a:rPr>
              <a:t>Capacité partagée</a:t>
            </a:r>
          </a:p>
          <a:p>
            <a:r>
              <a:rPr lang="fr-FR" sz="280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fr-FR" sz="2800" b="1">
                <a:solidFill>
                  <a:srgbClr val="FF0000"/>
                </a:solidFill>
              </a:rPr>
              <a:t>coresponsabilité</a:t>
            </a:r>
            <a:endParaRPr lang="pt-PT" sz="2800" b="1">
              <a:solidFill>
                <a:srgbClr val="FF0000"/>
              </a:solidFill>
            </a:endParaRP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0" y="4246563"/>
            <a:ext cx="8902700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FR" dirty="0">
                <a:solidFill>
                  <a:srgbClr val="2922CC"/>
                </a:solidFill>
                <a:cs typeface="+mn-cs"/>
              </a:rPr>
              <a:t>Implique la </a:t>
            </a:r>
            <a:r>
              <a:rPr lang="it-IT" dirty="0" smtClean="0">
                <a:solidFill>
                  <a:srgbClr val="2922CC"/>
                </a:solidFill>
                <a:cs typeface="+mn-cs"/>
              </a:rPr>
              <a:t>capacité de:</a:t>
            </a:r>
            <a:endParaRPr lang="it-IT" dirty="0">
              <a:solidFill>
                <a:srgbClr val="2922CC"/>
              </a:solidFill>
              <a:cs typeface="+mn-cs"/>
            </a:endParaRPr>
          </a:p>
          <a:p>
            <a:pPr marL="342900" indent="-342900">
              <a:buFontTx/>
              <a:buChar char="-"/>
              <a:defRPr/>
            </a:pPr>
            <a:r>
              <a:rPr lang="it-IT" dirty="0" smtClean="0">
                <a:solidFill>
                  <a:srgbClr val="2922CC"/>
                </a:solidFill>
                <a:cs typeface="+mn-cs"/>
              </a:rPr>
              <a:t>reduire les disparités </a:t>
            </a:r>
          </a:p>
          <a:p>
            <a:pPr>
              <a:defRPr/>
            </a:pPr>
            <a:r>
              <a:rPr lang="it-IT" dirty="0" smtClean="0">
                <a:solidFill>
                  <a:srgbClr val="2922CC"/>
                </a:solidFill>
                <a:cs typeface="+mn-cs"/>
                <a:sym typeface="Wingdings" pitchFamily="2" charset="2"/>
              </a:rPr>
              <a:t>P</a:t>
            </a:r>
            <a:r>
              <a:rPr lang="it-IT" dirty="0" smtClean="0">
                <a:solidFill>
                  <a:srgbClr val="2922CC"/>
                </a:solidFill>
                <a:cs typeface="+mn-cs"/>
              </a:rPr>
              <a:t>riorité aux plus défavorisés</a:t>
            </a:r>
          </a:p>
          <a:p>
            <a:pPr marL="342900" indent="-342900">
              <a:buFontTx/>
              <a:buChar char="-"/>
              <a:defRPr/>
            </a:pPr>
            <a:r>
              <a:rPr lang="it-IT" dirty="0" smtClean="0">
                <a:solidFill>
                  <a:srgbClr val="2922CC"/>
                </a:solidFill>
                <a:cs typeface="+mn-cs"/>
              </a:rPr>
              <a:t>Ne plus utiliser les ressources non renouvelables </a:t>
            </a:r>
          </a:p>
          <a:p>
            <a:pPr>
              <a:defRPr/>
            </a:pPr>
            <a:r>
              <a:rPr lang="it-IT" dirty="0" smtClean="0">
                <a:solidFill>
                  <a:srgbClr val="2922CC"/>
                </a:solidFill>
                <a:cs typeface="+mn-cs"/>
                <a:sym typeface="Wingdings" pitchFamily="2" charset="2"/>
              </a:rPr>
              <a:t> Priorité à la la meilleure utilisation des ressources existantes et la lutte contre le gaspillage (économies d’énergie et énergies renouvelables, etc.).</a:t>
            </a:r>
            <a:endParaRPr lang="it-IT" dirty="0">
              <a:solidFill>
                <a:srgbClr val="2922CC"/>
              </a:solidFill>
              <a:cs typeface="+mn-cs"/>
            </a:endParaRPr>
          </a:p>
        </p:txBody>
      </p:sp>
      <p:sp>
        <p:nvSpPr>
          <p:cNvPr id="77828" name="Line 10"/>
          <p:cNvSpPr>
            <a:spLocks noChangeShapeType="1"/>
          </p:cNvSpPr>
          <p:nvPr/>
        </p:nvSpPr>
        <p:spPr bwMode="auto">
          <a:xfrm flipH="1" flipV="1">
            <a:off x="6348413" y="2644775"/>
            <a:ext cx="0" cy="327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829" name="Rectangle 13"/>
          <p:cNvSpPr>
            <a:spLocks noChangeArrowheads="1"/>
          </p:cNvSpPr>
          <p:nvPr/>
        </p:nvSpPr>
        <p:spPr bwMode="auto">
          <a:xfrm>
            <a:off x="1752600" y="242888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FFFFCC"/>
                </a:solidFill>
                <a:latin typeface="Arial" charset="0"/>
              </a:rPr>
              <a:t>Le progrès sociétal</a:t>
            </a:r>
          </a:p>
        </p:txBody>
      </p:sp>
      <p:sp>
        <p:nvSpPr>
          <p:cNvPr id="77830" name="ZoneTexte 1"/>
          <p:cNvSpPr txBox="1">
            <a:spLocks noChangeArrowheads="1"/>
          </p:cNvSpPr>
          <p:nvPr/>
        </p:nvSpPr>
        <p:spPr bwMode="auto">
          <a:xfrm>
            <a:off x="1588" y="1855788"/>
            <a:ext cx="5608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00B050"/>
                </a:solidFill>
              </a:rPr>
              <a:t>Défini par les citoyens eux-mêmes</a:t>
            </a:r>
            <a:endParaRPr lang="en-GB" sz="2800" b="1">
              <a:solidFill>
                <a:srgbClr val="00B050"/>
              </a:solidFill>
            </a:endParaRPr>
          </a:p>
        </p:txBody>
      </p:sp>
      <p:cxnSp>
        <p:nvCxnSpPr>
          <p:cNvPr id="77831" name="Connecteur droit 3"/>
          <p:cNvCxnSpPr>
            <a:cxnSpLocks noChangeShapeType="1"/>
          </p:cNvCxnSpPr>
          <p:nvPr/>
        </p:nvCxnSpPr>
        <p:spPr bwMode="auto">
          <a:xfrm flipH="1">
            <a:off x="2555875" y="3716338"/>
            <a:ext cx="431800" cy="6492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7832" name="Connecteur droit 4"/>
          <p:cNvCxnSpPr>
            <a:cxnSpLocks noChangeShapeType="1"/>
          </p:cNvCxnSpPr>
          <p:nvPr/>
        </p:nvCxnSpPr>
        <p:spPr bwMode="auto">
          <a:xfrm>
            <a:off x="1522413" y="2333625"/>
            <a:ext cx="0" cy="1177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7833" name="Accolade fermante 1"/>
          <p:cNvSpPr>
            <a:spLocks/>
          </p:cNvSpPr>
          <p:nvPr/>
        </p:nvSpPr>
        <p:spPr bwMode="auto">
          <a:xfrm rot="16200000" flipV="1">
            <a:off x="4152106" y="-2639218"/>
            <a:ext cx="479425" cy="8659812"/>
          </a:xfrm>
          <a:prstGeom prst="rightBrace">
            <a:avLst>
              <a:gd name="adj1" fmla="val 8362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77834" name="ZoneTexte 2"/>
          <p:cNvSpPr txBox="1">
            <a:spLocks noChangeArrowheads="1"/>
          </p:cNvSpPr>
          <p:nvPr/>
        </p:nvSpPr>
        <p:spPr bwMode="auto">
          <a:xfrm>
            <a:off x="755650" y="1027113"/>
            <a:ext cx="7632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Expression de la démocratie dans sa forme la plus avancée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331913" y="20638"/>
            <a:ext cx="8059737" cy="88741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err="1" smtClean="0">
                <a:solidFill>
                  <a:schemeClr val="accent3"/>
                </a:solidFill>
              </a:rPr>
              <a:t>Synthèse</a:t>
            </a:r>
            <a:r>
              <a:rPr lang="en-GB" sz="2800" dirty="0" smtClean="0">
                <a:solidFill>
                  <a:schemeClr val="accent3"/>
                </a:solidFill>
              </a:rPr>
              <a:t> de </a:t>
            </a:r>
            <a:r>
              <a:rPr lang="en-GB" sz="2800" dirty="0" err="1" smtClean="0">
                <a:solidFill>
                  <a:schemeClr val="accent3"/>
                </a:solidFill>
              </a:rPr>
              <a:t>deux</a:t>
            </a:r>
            <a:r>
              <a:rPr lang="en-GB" sz="2800" dirty="0" smtClean="0">
                <a:solidFill>
                  <a:schemeClr val="accent3"/>
                </a:solidFill>
              </a:rPr>
              <a:t> concepts: </a:t>
            </a:r>
            <a:br>
              <a:rPr lang="en-GB" sz="2800" dirty="0" smtClean="0">
                <a:solidFill>
                  <a:schemeClr val="accent3"/>
                </a:solidFill>
              </a:rPr>
            </a:br>
            <a:r>
              <a:rPr lang="en-GB" sz="2800" dirty="0" err="1" smtClean="0">
                <a:solidFill>
                  <a:schemeClr val="accent3"/>
                </a:solidFill>
              </a:rPr>
              <a:t>développement</a:t>
            </a:r>
            <a:r>
              <a:rPr lang="en-GB" sz="2800" dirty="0" smtClean="0">
                <a:solidFill>
                  <a:schemeClr val="accent3"/>
                </a:solidFill>
              </a:rPr>
              <a:t> durable et </a:t>
            </a:r>
            <a:r>
              <a:rPr lang="en-GB" sz="2800" dirty="0" err="1" smtClean="0">
                <a:solidFill>
                  <a:schemeClr val="accent3"/>
                </a:solidFill>
              </a:rPr>
              <a:t>cohésion</a:t>
            </a:r>
            <a:r>
              <a:rPr lang="en-GB" sz="2800" dirty="0" smtClean="0">
                <a:solidFill>
                  <a:schemeClr val="accent3"/>
                </a:solidFill>
              </a:rPr>
              <a:t> </a:t>
            </a:r>
            <a:r>
              <a:rPr lang="en-GB" sz="2800" dirty="0" err="1" smtClean="0">
                <a:solidFill>
                  <a:schemeClr val="accent3"/>
                </a:solidFill>
              </a:rPr>
              <a:t>sociale</a:t>
            </a:r>
            <a:endParaRPr lang="en-GB" sz="2800" dirty="0" smtClean="0">
              <a:solidFill>
                <a:schemeClr val="accent3"/>
              </a:solidFill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idx="4294967295"/>
          </p:nvPr>
        </p:nvSpPr>
        <p:spPr bwMode="auto">
          <a:xfrm>
            <a:off x="395288" y="836613"/>
            <a:ext cx="8507412" cy="4741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800" b="1" smtClean="0"/>
              <a:t>Le développement durable </a:t>
            </a:r>
            <a:r>
              <a:rPr lang="en-GB" sz="2800" smtClean="0"/>
              <a:t>= développement qui répond aux besoins présents sans compromettre la capacité des générations futures à répondre aux leurs (Rapport Brundtland)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b="1" smtClean="0"/>
              <a:t>La cohésion sociale </a:t>
            </a:r>
            <a:r>
              <a:rPr lang="en-GB" sz="2800" smtClean="0"/>
              <a:t>= capacité de la société à assurer le bien-être de tous (Conseil de l’Europe)</a:t>
            </a:r>
          </a:p>
          <a:p>
            <a:pPr eaLnBrk="1" hangingPunct="1"/>
            <a:endParaRPr lang="en-GB" sz="2800" smtClean="0"/>
          </a:p>
          <a:p>
            <a:pPr eaLnBrk="1" hangingPunct="1"/>
            <a:r>
              <a:rPr lang="en-GB" sz="2800" u="sng" smtClean="0"/>
              <a:t>Synthèse:</a:t>
            </a:r>
            <a:r>
              <a:rPr lang="en-GB" sz="2800" smtClean="0"/>
              <a:t> </a:t>
            </a:r>
            <a:r>
              <a:rPr lang="en-GB" sz="2800" b="1" smtClean="0"/>
              <a:t>le  progrès sociétal </a:t>
            </a:r>
            <a:r>
              <a:rPr lang="en-GB" sz="2800" smtClean="0"/>
              <a:t>= progrès de la société vers sa capacité à assurer le bien-être de tous sans compromettre celle des générations futures.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2275" y="20638"/>
            <a:ext cx="7699375" cy="88741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err="1" smtClean="0">
                <a:solidFill>
                  <a:schemeClr val="accent3"/>
                </a:solidFill>
              </a:rPr>
              <a:t>Niveau</a:t>
            </a:r>
            <a:r>
              <a:rPr lang="en-GB" sz="3200" dirty="0" smtClean="0">
                <a:solidFill>
                  <a:schemeClr val="accent3"/>
                </a:solidFill>
              </a:rPr>
              <a:t> de construction du </a:t>
            </a:r>
            <a:r>
              <a:rPr lang="en-GB" sz="3200" dirty="0" err="1" smtClean="0">
                <a:solidFill>
                  <a:schemeClr val="accent3"/>
                </a:solidFill>
              </a:rPr>
              <a:t>progrès</a:t>
            </a:r>
            <a:r>
              <a:rPr lang="en-GB" sz="3200" dirty="0" smtClean="0">
                <a:solidFill>
                  <a:schemeClr val="accent3"/>
                </a:solidFill>
              </a:rPr>
              <a:t> </a:t>
            </a:r>
            <a:r>
              <a:rPr lang="en-GB" sz="3200" dirty="0" err="1" smtClean="0">
                <a:solidFill>
                  <a:schemeClr val="accent3"/>
                </a:solidFill>
              </a:rPr>
              <a:t>sociétal</a:t>
            </a:r>
            <a:endParaRPr lang="en-GB" sz="3200" dirty="0" smtClean="0">
              <a:solidFill>
                <a:schemeClr val="accent3"/>
              </a:solidFill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836613"/>
            <a:ext cx="9251950" cy="4741862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2400" dirty="0" smtClean="0"/>
              <a:t>La </a:t>
            </a:r>
            <a:r>
              <a:rPr lang="en-GB" sz="2400" dirty="0" err="1" smtClean="0"/>
              <a:t>coresponsabilité</a:t>
            </a:r>
            <a:r>
              <a:rPr lang="en-GB" sz="2400" dirty="0" smtClean="0"/>
              <a:t> pour le </a:t>
            </a:r>
            <a:r>
              <a:rPr lang="en-GB" sz="2400" dirty="0" err="1" smtClean="0"/>
              <a:t>bien-être</a:t>
            </a:r>
            <a:r>
              <a:rPr lang="en-GB" sz="2400" dirty="0" smtClean="0"/>
              <a:t> de </a:t>
            </a:r>
            <a:r>
              <a:rPr lang="en-GB" sz="2400" dirty="0" err="1" smtClean="0"/>
              <a:t>tous</a:t>
            </a:r>
            <a:r>
              <a:rPr lang="en-GB" sz="2400" dirty="0" smtClean="0"/>
              <a:t> se </a:t>
            </a:r>
            <a:r>
              <a:rPr lang="en-GB" sz="2400" dirty="0" err="1" smtClean="0"/>
              <a:t>construit</a:t>
            </a:r>
            <a:r>
              <a:rPr lang="en-GB" sz="2400" dirty="0" smtClean="0"/>
              <a:t> en premier lieu au </a:t>
            </a:r>
            <a:r>
              <a:rPr lang="en-GB" sz="2400" dirty="0" err="1" smtClean="0"/>
              <a:t>niveau</a:t>
            </a:r>
            <a:r>
              <a:rPr lang="en-GB" sz="2400" dirty="0" smtClean="0"/>
              <a:t> local </a:t>
            </a:r>
            <a:r>
              <a:rPr lang="en-GB" sz="2000" dirty="0" smtClean="0"/>
              <a:t>– </a:t>
            </a:r>
            <a:r>
              <a:rPr lang="en-GB" sz="2000" dirty="0" err="1" smtClean="0"/>
              <a:t>elle</a:t>
            </a:r>
            <a:r>
              <a:rPr lang="en-GB" sz="2000" dirty="0" smtClean="0"/>
              <a:t> </a:t>
            </a:r>
            <a:r>
              <a:rPr lang="en-GB" sz="2000" dirty="0" err="1" smtClean="0"/>
              <a:t>implique</a:t>
            </a:r>
            <a:r>
              <a:rPr lang="en-GB" sz="2000" dirty="0" smtClean="0"/>
              <a:t> </a:t>
            </a:r>
            <a:r>
              <a:rPr lang="en-GB" sz="2000" dirty="0" err="1" smtClean="0"/>
              <a:t>toutes</a:t>
            </a:r>
            <a:r>
              <a:rPr lang="en-GB" sz="2000" dirty="0" smtClean="0"/>
              <a:t> les phases d’un </a:t>
            </a:r>
            <a:r>
              <a:rPr lang="en-GB" sz="2000" dirty="0" err="1" smtClean="0"/>
              <a:t>processus</a:t>
            </a:r>
            <a:r>
              <a:rPr lang="en-GB" sz="2000" dirty="0" smtClean="0"/>
              <a:t>: </a:t>
            </a:r>
            <a:r>
              <a:rPr lang="en-GB" sz="2000" dirty="0" err="1" smtClean="0"/>
              <a:t>objectifs</a:t>
            </a:r>
            <a:r>
              <a:rPr lang="en-GB" sz="2000" dirty="0" smtClean="0"/>
              <a:t> </a:t>
            </a:r>
            <a:r>
              <a:rPr lang="en-GB" sz="2000" dirty="0" err="1" smtClean="0"/>
              <a:t>partagés</a:t>
            </a:r>
            <a:r>
              <a:rPr lang="en-GB" sz="2000" dirty="0" smtClean="0"/>
              <a:t>, </a:t>
            </a:r>
            <a:r>
              <a:rPr lang="en-GB" sz="2000" dirty="0" err="1" smtClean="0"/>
              <a:t>ressources</a:t>
            </a:r>
            <a:r>
              <a:rPr lang="en-GB" sz="2000" dirty="0" smtClean="0"/>
              <a:t>, </a:t>
            </a:r>
            <a:r>
              <a:rPr lang="en-GB" sz="2000" dirty="0" err="1" smtClean="0"/>
              <a:t>codécisions</a:t>
            </a:r>
            <a:r>
              <a:rPr lang="en-GB" sz="2000" dirty="0" smtClean="0"/>
              <a:t>, </a:t>
            </a:r>
            <a:r>
              <a:rPr lang="en-GB" sz="2000" dirty="0" err="1" smtClean="0"/>
              <a:t>coévaluations</a:t>
            </a:r>
            <a:endParaRPr lang="en-GB" sz="2000" dirty="0" smtClean="0"/>
          </a:p>
          <a:p>
            <a:pPr eaLnBrk="1" hangingPunct="1">
              <a:defRPr/>
            </a:pPr>
            <a:endParaRPr lang="en-GB" sz="2000" dirty="0" smtClean="0"/>
          </a:p>
          <a:p>
            <a:pPr eaLnBrk="1" hangingPunct="1">
              <a:defRPr/>
            </a:pPr>
            <a:r>
              <a:rPr lang="en-GB" sz="2400" dirty="0" err="1" smtClean="0"/>
              <a:t>Cependant</a:t>
            </a:r>
            <a:r>
              <a:rPr lang="en-GB" sz="2400" dirty="0" smtClean="0"/>
              <a:t> des </a:t>
            </a:r>
            <a:r>
              <a:rPr lang="en-GB" sz="2400" dirty="0" err="1" smtClean="0"/>
              <a:t>changements</a:t>
            </a:r>
            <a:r>
              <a:rPr lang="en-GB" sz="2400" dirty="0" smtClean="0"/>
              <a:t> </a:t>
            </a:r>
            <a:r>
              <a:rPr lang="en-GB" sz="2400" dirty="0" err="1" smtClean="0"/>
              <a:t>majeurs</a:t>
            </a:r>
            <a:r>
              <a:rPr lang="en-GB" sz="2400" dirty="0" smtClean="0"/>
              <a:t> </a:t>
            </a:r>
            <a:r>
              <a:rPr lang="en-GB" sz="2400" dirty="0" err="1" smtClean="0"/>
              <a:t>sont</a:t>
            </a:r>
            <a:r>
              <a:rPr lang="en-GB" sz="2400" dirty="0" smtClean="0"/>
              <a:t> </a:t>
            </a:r>
            <a:r>
              <a:rPr lang="en-GB" sz="2400" dirty="0" err="1" smtClean="0"/>
              <a:t>nécessaires</a:t>
            </a:r>
            <a:r>
              <a:rPr lang="en-GB" sz="2400" dirty="0" smtClean="0"/>
              <a:t> au </a:t>
            </a:r>
            <a:r>
              <a:rPr lang="en-GB" sz="2400" dirty="0" err="1" smtClean="0"/>
              <a:t>niveau</a:t>
            </a:r>
            <a:r>
              <a:rPr lang="en-GB" sz="2400" dirty="0" smtClean="0"/>
              <a:t> global, </a:t>
            </a:r>
            <a:r>
              <a:rPr lang="en-GB" sz="2400" dirty="0" err="1" smtClean="0"/>
              <a:t>notamment</a:t>
            </a:r>
            <a:r>
              <a:rPr lang="en-GB" sz="2400" dirty="0" smtClean="0"/>
              <a:t> </a:t>
            </a:r>
            <a:r>
              <a:rPr lang="en-GB" sz="2400" dirty="0" err="1" smtClean="0"/>
              <a:t>concernant</a:t>
            </a:r>
            <a:r>
              <a:rPr lang="en-GB" sz="2400" dirty="0" smtClean="0"/>
              <a:t>:</a:t>
            </a:r>
          </a:p>
          <a:p>
            <a:pPr marL="540000" eaLnBrk="1" hangingPunct="1">
              <a:buFont typeface="Wingdings" pitchFamily="2" charset="2"/>
              <a:buChar char="Ø"/>
              <a:defRPr/>
            </a:pPr>
            <a:r>
              <a:rPr lang="en-GB" sz="2000" dirty="0" err="1" smtClean="0"/>
              <a:t>l’intégration</a:t>
            </a:r>
            <a:r>
              <a:rPr lang="en-GB" sz="2000" dirty="0" smtClean="0"/>
              <a:t> des </a:t>
            </a:r>
            <a:r>
              <a:rPr lang="en-GB" sz="2000" dirty="0" err="1" smtClean="0"/>
              <a:t>externalités</a:t>
            </a:r>
            <a:r>
              <a:rPr lang="en-GB" sz="2000" dirty="0" smtClean="0"/>
              <a:t> </a:t>
            </a:r>
            <a:r>
              <a:rPr lang="en-GB" sz="2000" dirty="0" err="1" smtClean="0"/>
              <a:t>dans</a:t>
            </a:r>
            <a:r>
              <a:rPr lang="en-GB" sz="2000" dirty="0" smtClean="0"/>
              <a:t> les prix (</a:t>
            </a:r>
            <a:r>
              <a:rPr lang="en-GB" sz="2000" dirty="0" err="1" smtClean="0"/>
              <a:t>taxe</a:t>
            </a:r>
            <a:r>
              <a:rPr lang="en-GB" sz="2000" dirty="0" smtClean="0"/>
              <a:t> </a:t>
            </a:r>
            <a:r>
              <a:rPr lang="en-GB" sz="2000" dirty="0" err="1" smtClean="0"/>
              <a:t>carbone</a:t>
            </a:r>
            <a:r>
              <a:rPr lang="en-GB" sz="2000" dirty="0" smtClean="0"/>
              <a:t>, etc.) et les </a:t>
            </a:r>
            <a:r>
              <a:rPr lang="en-GB" sz="2000" dirty="0" err="1" smtClean="0"/>
              <a:t>pouvoirs</a:t>
            </a:r>
            <a:r>
              <a:rPr lang="en-GB" sz="2000" dirty="0" smtClean="0"/>
              <a:t> </a:t>
            </a:r>
            <a:r>
              <a:rPr lang="en-GB" sz="2000" dirty="0" err="1" smtClean="0"/>
              <a:t>d’achat</a:t>
            </a:r>
            <a:r>
              <a:rPr lang="en-GB" sz="2000" dirty="0" smtClean="0"/>
              <a:t>.</a:t>
            </a:r>
          </a:p>
          <a:p>
            <a:pPr marL="540000" eaLnBrk="1" hangingPunct="1">
              <a:buFont typeface="Wingdings" pitchFamily="2" charset="2"/>
              <a:buChar char="Ø"/>
              <a:defRPr/>
            </a:pPr>
            <a:r>
              <a:rPr lang="en-GB" sz="2000" dirty="0" err="1" smtClean="0">
                <a:sym typeface="Wingdings" pitchFamily="2" charset="2"/>
              </a:rPr>
              <a:t>Repenser</a:t>
            </a:r>
            <a:r>
              <a:rPr lang="en-GB" sz="2000" dirty="0" smtClean="0">
                <a:sym typeface="Wingdings" pitchFamily="2" charset="2"/>
              </a:rPr>
              <a:t> le </a:t>
            </a:r>
            <a:r>
              <a:rPr lang="en-GB" sz="2000" dirty="0" err="1" smtClean="0">
                <a:sym typeface="Wingdings" pitchFamily="2" charset="2"/>
              </a:rPr>
              <a:t>rôle</a:t>
            </a:r>
            <a:r>
              <a:rPr lang="en-GB" sz="2000" dirty="0" smtClean="0">
                <a:sym typeface="Wingdings" pitchFamily="2" charset="2"/>
              </a:rPr>
              <a:t> des </a:t>
            </a:r>
            <a:r>
              <a:rPr lang="en-GB" sz="2000" dirty="0" err="1" smtClean="0">
                <a:sym typeface="Wingdings" pitchFamily="2" charset="2"/>
              </a:rPr>
              <a:t>pouvoirs</a:t>
            </a:r>
            <a:r>
              <a:rPr lang="en-GB" sz="2000" dirty="0" smtClean="0">
                <a:sym typeface="Wingdings" pitchFamily="2" charset="2"/>
              </a:rPr>
              <a:t> publics: de la </a:t>
            </a:r>
            <a:r>
              <a:rPr lang="en-GB" sz="2000" dirty="0" err="1" smtClean="0">
                <a:sym typeface="Wingdings" pitchFamily="2" charset="2"/>
              </a:rPr>
              <a:t>fonction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dirty="0" err="1" smtClean="0">
                <a:sym typeface="Wingdings" pitchFamily="2" charset="2"/>
              </a:rPr>
              <a:t>purement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dirty="0" err="1" smtClean="0">
                <a:sym typeface="Wingdings" pitchFamily="2" charset="2"/>
              </a:rPr>
              <a:t>administra-tiveà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dirty="0" err="1" smtClean="0">
                <a:sym typeface="Wingdings" pitchFamily="2" charset="2"/>
              </a:rPr>
              <a:t>celle</a:t>
            </a:r>
            <a:r>
              <a:rPr lang="en-GB" sz="2000" dirty="0" smtClean="0">
                <a:sym typeface="Wingdings" pitchFamily="2" charset="2"/>
              </a:rPr>
              <a:t> de facilitation des </a:t>
            </a:r>
            <a:r>
              <a:rPr lang="en-GB" sz="2000" dirty="0" err="1" smtClean="0">
                <a:sym typeface="Wingdings" pitchFamily="2" charset="2"/>
              </a:rPr>
              <a:t>processus</a:t>
            </a:r>
            <a:r>
              <a:rPr lang="en-GB" sz="2000" dirty="0" smtClean="0">
                <a:sym typeface="Wingdings" pitchFamily="2" charset="2"/>
              </a:rPr>
              <a:t> de </a:t>
            </a:r>
            <a:r>
              <a:rPr lang="en-GB" sz="2000" dirty="0" err="1" smtClean="0">
                <a:sym typeface="Wingdings" pitchFamily="2" charset="2"/>
              </a:rPr>
              <a:t>coresponsabilité</a:t>
            </a:r>
            <a:r>
              <a:rPr lang="en-GB" sz="2000" dirty="0" smtClean="0">
                <a:sym typeface="Wingdings" pitchFamily="2" charset="2"/>
              </a:rPr>
              <a:t> (ex: agenda 21)</a:t>
            </a:r>
            <a:endParaRPr lang="en-GB" sz="2000" dirty="0">
              <a:sym typeface="Wingdings" pitchFamily="2" charset="2"/>
            </a:endParaRPr>
          </a:p>
          <a:p>
            <a:pPr marL="540000" eaLnBrk="1" hangingPunct="1">
              <a:buFont typeface="Wingdings" pitchFamily="2" charset="2"/>
              <a:buChar char="Ø"/>
              <a:defRPr/>
            </a:pPr>
            <a:endParaRPr lang="en-GB" sz="1200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GB" sz="2400" dirty="0" smtClean="0">
                <a:sym typeface="Wingdings" pitchFamily="2" charset="2"/>
              </a:rPr>
              <a:t>Les </a:t>
            </a:r>
            <a:r>
              <a:rPr lang="en-GB" sz="2400" dirty="0" err="1" smtClean="0">
                <a:sym typeface="Wingdings" pitchFamily="2" charset="2"/>
              </a:rPr>
              <a:t>deux</a:t>
            </a:r>
            <a:r>
              <a:rPr lang="en-GB" sz="2400" dirty="0" smtClean="0">
                <a:sym typeface="Wingdings" pitchFamily="2" charset="2"/>
              </a:rPr>
              <a:t> </a:t>
            </a:r>
            <a:r>
              <a:rPr lang="en-GB" sz="2400" dirty="0" err="1" smtClean="0">
                <a:sym typeface="Wingdings" pitchFamily="2" charset="2"/>
              </a:rPr>
              <a:t>niveaux</a:t>
            </a:r>
            <a:r>
              <a:rPr lang="en-GB" sz="2400" dirty="0" smtClean="0">
                <a:sym typeface="Wingdings" pitchFamily="2" charset="2"/>
              </a:rPr>
              <a:t> </a:t>
            </a:r>
            <a:r>
              <a:rPr lang="en-GB" sz="2400" dirty="0" err="1" smtClean="0">
                <a:sym typeface="Wingdings" pitchFamily="2" charset="2"/>
              </a:rPr>
              <a:t>sont</a:t>
            </a:r>
            <a:r>
              <a:rPr lang="en-GB" sz="2400" dirty="0" smtClean="0">
                <a:sym typeface="Wingdings" pitchFamily="2" charset="2"/>
              </a:rPr>
              <a:t> </a:t>
            </a:r>
            <a:r>
              <a:rPr lang="en-GB" sz="2400" dirty="0" err="1" smtClean="0">
                <a:sym typeface="Wingdings" pitchFamily="2" charset="2"/>
              </a:rPr>
              <a:t>interdépendants</a:t>
            </a:r>
            <a:r>
              <a:rPr lang="en-GB" sz="2400" dirty="0" smtClean="0">
                <a:sym typeface="Wingdings" pitchFamily="2" charset="2"/>
              </a:rPr>
              <a:t> (impossible de </a:t>
            </a:r>
            <a:r>
              <a:rPr lang="en-GB" sz="2400" dirty="0" err="1" smtClean="0">
                <a:sym typeface="Wingdings" pitchFamily="2" charset="2"/>
              </a:rPr>
              <a:t>réussir</a:t>
            </a:r>
            <a:r>
              <a:rPr lang="en-GB" sz="2400" dirty="0" smtClean="0">
                <a:sym typeface="Wingdings" pitchFamily="2" charset="2"/>
              </a:rPr>
              <a:t> </a:t>
            </a:r>
            <a:r>
              <a:rPr lang="en-GB" sz="2400" dirty="0" err="1" smtClean="0">
                <a:sym typeface="Wingdings" pitchFamily="2" charset="2"/>
              </a:rPr>
              <a:t>l’un</a:t>
            </a:r>
            <a:r>
              <a:rPr lang="en-GB" sz="2400" dirty="0" smtClean="0">
                <a:sym typeface="Wingdings" pitchFamily="2" charset="2"/>
              </a:rPr>
              <a:t> sans </a:t>
            </a:r>
            <a:r>
              <a:rPr lang="en-GB" sz="2400" dirty="0" err="1" smtClean="0">
                <a:sym typeface="Wingdings" pitchFamily="2" charset="2"/>
              </a:rPr>
              <a:t>l’autre</a:t>
            </a:r>
            <a:r>
              <a:rPr lang="en-GB" sz="2400" dirty="0" smtClean="0">
                <a:sym typeface="Wingdings" pitchFamily="2" charset="2"/>
              </a:rPr>
              <a:t>)  Le principal </a:t>
            </a:r>
            <a:r>
              <a:rPr lang="en-GB" sz="2400" dirty="0" err="1" smtClean="0">
                <a:sym typeface="Wingdings" pitchFamily="2" charset="2"/>
              </a:rPr>
              <a:t>défi</a:t>
            </a:r>
            <a:r>
              <a:rPr lang="en-GB" sz="2400" dirty="0" smtClean="0">
                <a:sym typeface="Wingdings" pitchFamily="2" charset="2"/>
              </a:rPr>
              <a:t> </a:t>
            </a:r>
            <a:r>
              <a:rPr lang="en-GB" sz="2400" dirty="0" err="1" smtClean="0">
                <a:sym typeface="Wingdings" pitchFamily="2" charset="2"/>
              </a:rPr>
              <a:t>est</a:t>
            </a:r>
            <a:r>
              <a:rPr lang="en-GB" sz="2400" dirty="0" smtClean="0">
                <a:sym typeface="Wingdings" pitchFamily="2" charset="2"/>
              </a:rPr>
              <a:t> de</a:t>
            </a:r>
            <a:r>
              <a:rPr lang="en-GB" sz="2400" u="sng" dirty="0" smtClean="0">
                <a:sym typeface="Wingdings" pitchFamily="2" charset="2"/>
              </a:rPr>
              <a:t> </a:t>
            </a:r>
            <a:r>
              <a:rPr lang="en-GB" sz="2400" u="sng" dirty="0" err="1" smtClean="0">
                <a:sym typeface="Wingdings" pitchFamily="2" charset="2"/>
              </a:rPr>
              <a:t>conduire</a:t>
            </a:r>
            <a:r>
              <a:rPr lang="en-GB" sz="2400" u="sng" dirty="0" smtClean="0">
                <a:sym typeface="Wingdings" pitchFamily="2" charset="2"/>
              </a:rPr>
              <a:t> les </a:t>
            </a:r>
            <a:r>
              <a:rPr lang="en-GB" sz="2400" u="sng" dirty="0" err="1" smtClean="0">
                <a:sym typeface="Wingdings" pitchFamily="2" charset="2"/>
              </a:rPr>
              <a:t>deux</a:t>
            </a:r>
            <a:r>
              <a:rPr lang="en-GB" sz="2400" u="sng" dirty="0" smtClean="0">
                <a:sym typeface="Wingdings" pitchFamily="2" charset="2"/>
              </a:rPr>
              <a:t> </a:t>
            </a:r>
            <a:r>
              <a:rPr lang="en-GB" sz="2400" u="sng" dirty="0" err="1" smtClean="0">
                <a:sym typeface="Wingdings" pitchFamily="2" charset="2"/>
              </a:rPr>
              <a:t>niveaux</a:t>
            </a:r>
            <a:r>
              <a:rPr lang="en-GB" sz="2400" u="sng" dirty="0" smtClean="0">
                <a:sym typeface="Wingdings" pitchFamily="2" charset="2"/>
              </a:rPr>
              <a:t> de </a:t>
            </a:r>
            <a:r>
              <a:rPr lang="en-GB" sz="2400" u="sng" dirty="0" err="1" smtClean="0">
                <a:sym typeface="Wingdings" pitchFamily="2" charset="2"/>
              </a:rPr>
              <a:t>manière</a:t>
            </a:r>
            <a:r>
              <a:rPr lang="en-GB" sz="2400" u="sng" dirty="0" smtClean="0">
                <a:sym typeface="Wingdings" pitchFamily="2" charset="2"/>
              </a:rPr>
              <a:t> interactive: 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2400" u="sng" dirty="0">
                <a:sym typeface="Wingdings" pitchFamily="2" charset="2"/>
              </a:rPr>
              <a:t> </a:t>
            </a:r>
            <a:r>
              <a:rPr lang="en-GB" sz="2400" u="sng" dirty="0" smtClean="0">
                <a:sym typeface="Wingdings" pitchFamily="2" charset="2"/>
              </a:rPr>
              <a:t>   </a:t>
            </a:r>
            <a:r>
              <a:rPr lang="en-GB" sz="2400" u="sng" dirty="0" err="1" smtClean="0">
                <a:sym typeface="Wingdings" pitchFamily="2" charset="2"/>
              </a:rPr>
              <a:t>corresponsabilité</a:t>
            </a:r>
            <a:r>
              <a:rPr lang="en-GB" sz="2400" u="sng" dirty="0" smtClean="0">
                <a:sym typeface="Wingdings" pitchFamily="2" charset="2"/>
              </a:rPr>
              <a:t> </a:t>
            </a:r>
            <a:r>
              <a:rPr lang="en-GB" sz="2400" u="sng" dirty="0" err="1" smtClean="0">
                <a:sym typeface="Wingdings" pitchFamily="2" charset="2"/>
              </a:rPr>
              <a:t>horizontale</a:t>
            </a:r>
            <a:r>
              <a:rPr lang="en-GB" sz="2400" u="sng" dirty="0" smtClean="0">
                <a:sym typeface="Wingdings" pitchFamily="2" charset="2"/>
              </a:rPr>
              <a:t> et </a:t>
            </a:r>
            <a:r>
              <a:rPr lang="en-GB" sz="2400" u="sng" dirty="0" err="1" smtClean="0">
                <a:sym typeface="Wingdings" pitchFamily="2" charset="2"/>
              </a:rPr>
              <a:t>verticale</a:t>
            </a:r>
            <a:r>
              <a:rPr lang="en-GB" sz="2400" u="sng" dirty="0" smtClean="0">
                <a:sym typeface="Wingdings" pitchFamily="2" charset="2"/>
              </a:rPr>
              <a:t>: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2400" u="sng" dirty="0">
                <a:sym typeface="Wingdings" pitchFamily="2" charset="2"/>
              </a:rPr>
              <a:t> </a:t>
            </a:r>
            <a:r>
              <a:rPr lang="en-GB" sz="2400" u="sng" dirty="0" smtClean="0">
                <a:sym typeface="Wingdings" pitchFamily="2" charset="2"/>
              </a:rPr>
              <a:t>  importance majeure de la participation des </a:t>
            </a:r>
            <a:r>
              <a:rPr lang="en-GB" sz="2400" u="sng" dirty="0" err="1" smtClean="0">
                <a:sym typeface="Wingdings" pitchFamily="2" charset="2"/>
              </a:rPr>
              <a:t>citoyens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re 1"/>
          <p:cNvSpPr>
            <a:spLocks noGrp="1"/>
          </p:cNvSpPr>
          <p:nvPr>
            <p:ph type="title" idx="4294967295"/>
          </p:nvPr>
        </p:nvSpPr>
        <p:spPr>
          <a:xfrm>
            <a:off x="1377950" y="188913"/>
            <a:ext cx="7766050" cy="719137"/>
          </a:xfrm>
        </p:spPr>
        <p:txBody>
          <a:bodyPr lIns="90000" tIns="46800" rIns="90000" bIns="46800"/>
          <a:lstStyle/>
          <a:p>
            <a:pPr eaLnBrk="1" hangingPunct="1"/>
            <a:r>
              <a:rPr lang="it-IT" smtClean="0">
                <a:solidFill>
                  <a:schemeClr val="bg1"/>
                </a:solidFill>
              </a:rPr>
              <a:t>Metodologie SPIRAL</a:t>
            </a:r>
          </a:p>
        </p:txBody>
      </p:sp>
      <p:sp>
        <p:nvSpPr>
          <p:cNvPr id="24579" name="Espace réservé du contenu 2"/>
          <p:cNvSpPr>
            <a:spLocks noGrp="1"/>
          </p:cNvSpPr>
          <p:nvPr>
            <p:ph idx="4294967295"/>
          </p:nvPr>
        </p:nvSpPr>
        <p:spPr bwMode="auto">
          <a:xfrm>
            <a:off x="457200" y="981075"/>
            <a:ext cx="8686800" cy="5148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algn="ctr" defTabSz="449263" eaLnBrk="1" hangingPunct="1">
              <a:buFontTx/>
              <a:buNone/>
            </a:pPr>
            <a:r>
              <a:rPr lang="it-IT" sz="3600" b="1" smtClean="0">
                <a:solidFill>
                  <a:srgbClr val="002060"/>
                </a:solidFill>
                <a:sym typeface="Wingdings" pitchFamily="2" charset="2"/>
              </a:rPr>
              <a:t>2- LE CADRE METHODOLOGIQUE PROPOSE</a:t>
            </a:r>
          </a:p>
          <a:p>
            <a:pPr marL="0" indent="0" algn="ctr" defTabSz="449263" eaLnBrk="1" hangingPunct="1">
              <a:buFontTx/>
              <a:buNone/>
            </a:pPr>
            <a:endParaRPr lang="it-IT" sz="3600" b="1" smtClean="0">
              <a:solidFill>
                <a:srgbClr val="002060"/>
              </a:solidFill>
              <a:sym typeface="Wingdings" pitchFamily="2" charset="2"/>
            </a:endParaRPr>
          </a:p>
          <a:p>
            <a:pPr marL="0" indent="0" algn="ctr" defTabSz="449263" eaLnBrk="1" hangingPunct="1">
              <a:buFontTx/>
              <a:buNone/>
            </a:pPr>
            <a:r>
              <a:rPr lang="it-IT" sz="3600" b="1" smtClean="0">
                <a:solidFill>
                  <a:srgbClr val="002060"/>
                </a:solidFill>
                <a:sym typeface="Wingdings" pitchFamily="2" charset="2"/>
              </a:rPr>
              <a:t>SPIRAL, une méthodologie co-construite avec plus de 300 villes ou communautés rurales d’une vingtaine de pays européens et africains</a:t>
            </a:r>
          </a:p>
          <a:p>
            <a:pPr marL="0" indent="0" algn="ctr" defTabSz="449263" eaLnBrk="1" hangingPunct="1">
              <a:buFontTx/>
              <a:buNone/>
            </a:pPr>
            <a:r>
              <a:rPr lang="it-IT" b="1" smtClean="0">
                <a:solidFill>
                  <a:srgbClr val="669900"/>
                </a:solidFill>
                <a:sym typeface="Wingdings" pitchFamily="2" charset="2"/>
              </a:rPr>
              <a:t>Aujourd’hui organisés formellement en réseau (réseau international des territoires de coresponsabilité)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2275" y="20638"/>
            <a:ext cx="7699375" cy="88741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err="1" smtClean="0">
                <a:solidFill>
                  <a:schemeClr val="accent3"/>
                </a:solidFill>
              </a:rPr>
              <a:t>Niveau</a:t>
            </a:r>
            <a:r>
              <a:rPr lang="en-GB" sz="3200" dirty="0" smtClean="0">
                <a:solidFill>
                  <a:schemeClr val="accent3"/>
                </a:solidFill>
              </a:rPr>
              <a:t> local: principal </a:t>
            </a:r>
            <a:r>
              <a:rPr lang="en-GB" sz="3200" dirty="0" err="1" smtClean="0">
                <a:solidFill>
                  <a:schemeClr val="accent3"/>
                </a:solidFill>
              </a:rPr>
              <a:t>défi</a:t>
            </a:r>
            <a:endParaRPr lang="en-GB" sz="3200" dirty="0" smtClean="0">
              <a:solidFill>
                <a:schemeClr val="accent3"/>
              </a:solidFill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79388" y="836613"/>
            <a:ext cx="8723312" cy="4741862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GB" sz="2800" u="sng" dirty="0" smtClean="0"/>
          </a:p>
          <a:p>
            <a:pPr eaLnBrk="1" hangingPunct="1">
              <a:defRPr/>
            </a:pPr>
            <a:r>
              <a:rPr lang="en-GB" sz="2800" dirty="0" err="1" smtClean="0"/>
              <a:t>Partir</a:t>
            </a:r>
            <a:r>
              <a:rPr lang="en-GB" sz="2800" dirty="0" smtClean="0"/>
              <a:t> de la </a:t>
            </a:r>
            <a:r>
              <a:rPr lang="en-GB" sz="2800" dirty="0" err="1" smtClean="0"/>
              <a:t>définition</a:t>
            </a:r>
            <a:r>
              <a:rPr lang="en-GB" sz="2800" dirty="0" smtClean="0"/>
              <a:t> du </a:t>
            </a:r>
            <a:r>
              <a:rPr lang="en-GB" sz="2800" dirty="0" err="1" smtClean="0"/>
              <a:t>bien-être</a:t>
            </a:r>
            <a:r>
              <a:rPr lang="en-GB" sz="2800" dirty="0" smtClean="0"/>
              <a:t> de </a:t>
            </a:r>
            <a:r>
              <a:rPr lang="en-GB" sz="2800" dirty="0" err="1" smtClean="0"/>
              <a:t>tous</a:t>
            </a:r>
            <a:r>
              <a:rPr lang="en-GB" sz="2800" dirty="0" smtClean="0"/>
              <a:t> par les </a:t>
            </a:r>
            <a:r>
              <a:rPr lang="en-GB" sz="2800" dirty="0" err="1" smtClean="0"/>
              <a:t>citoyens</a:t>
            </a:r>
            <a:r>
              <a:rPr lang="en-GB" sz="2800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en-GB" sz="2800" dirty="0" smtClean="0"/>
          </a:p>
          <a:p>
            <a:pPr eaLnBrk="1" hangingPunct="1">
              <a:defRPr/>
            </a:pPr>
            <a:r>
              <a:rPr lang="en-GB" sz="2800" dirty="0" smtClean="0"/>
              <a:t>pour </a:t>
            </a:r>
            <a:r>
              <a:rPr lang="en-GB" sz="2800" dirty="0" err="1" smtClean="0"/>
              <a:t>retrouver</a:t>
            </a:r>
            <a:r>
              <a:rPr lang="en-GB" sz="2800" dirty="0" smtClean="0"/>
              <a:t> avec </a:t>
            </a:r>
            <a:r>
              <a:rPr lang="en-GB" sz="2800" dirty="0" err="1" smtClean="0"/>
              <a:t>eux</a:t>
            </a:r>
            <a:r>
              <a:rPr lang="en-GB" sz="2800" dirty="0" smtClean="0"/>
              <a:t> les </a:t>
            </a:r>
            <a:r>
              <a:rPr lang="en-GB" sz="2800" dirty="0" err="1" smtClean="0"/>
              <a:t>possibilités</a:t>
            </a:r>
            <a:r>
              <a:rPr lang="en-GB" sz="2800" dirty="0" smtClean="0"/>
              <a:t> </a:t>
            </a:r>
            <a:r>
              <a:rPr lang="en-GB" sz="2800" dirty="0" err="1" smtClean="0"/>
              <a:t>d’assurer</a:t>
            </a:r>
            <a:r>
              <a:rPr lang="en-GB" sz="2800" dirty="0" smtClean="0"/>
              <a:t> le </a:t>
            </a:r>
            <a:r>
              <a:rPr lang="en-GB" sz="2800" dirty="0" err="1" smtClean="0"/>
              <a:t>bien-être</a:t>
            </a:r>
            <a:r>
              <a:rPr lang="en-GB" sz="2800" dirty="0" smtClean="0"/>
              <a:t> de </a:t>
            </a:r>
            <a:r>
              <a:rPr lang="en-GB" sz="2800" dirty="0" err="1" smtClean="0"/>
              <a:t>tous</a:t>
            </a:r>
            <a:r>
              <a:rPr lang="en-GB" sz="2800" dirty="0" smtClean="0"/>
              <a:t> avec le minimum de </a:t>
            </a:r>
            <a:r>
              <a:rPr lang="en-GB" sz="2800" dirty="0" err="1" smtClean="0"/>
              <a:t>ressources</a:t>
            </a:r>
            <a:r>
              <a:rPr lang="en-GB" sz="2800" dirty="0" smtClean="0"/>
              <a:t> et sans </a:t>
            </a:r>
            <a:r>
              <a:rPr lang="en-GB" sz="2800" dirty="0" err="1" smtClean="0"/>
              <a:t>utiliser</a:t>
            </a:r>
            <a:r>
              <a:rPr lang="en-GB" sz="2800" dirty="0" smtClean="0"/>
              <a:t> </a:t>
            </a:r>
            <a:r>
              <a:rPr lang="en-GB" sz="2800" dirty="0" err="1" smtClean="0"/>
              <a:t>celles</a:t>
            </a:r>
            <a:r>
              <a:rPr lang="en-GB" sz="2800" dirty="0" smtClean="0"/>
              <a:t> qui ne </a:t>
            </a:r>
            <a:r>
              <a:rPr lang="en-GB" sz="2800" dirty="0" err="1" smtClean="0"/>
              <a:t>sont</a:t>
            </a:r>
            <a:r>
              <a:rPr lang="en-GB" sz="2800" dirty="0" smtClean="0"/>
              <a:t> pas </a:t>
            </a:r>
            <a:r>
              <a:rPr lang="en-GB" sz="2800" dirty="0" err="1" smtClean="0"/>
              <a:t>renouvelables</a:t>
            </a:r>
            <a:r>
              <a:rPr lang="en-GB" sz="2800" dirty="0" smtClean="0"/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en-GB" sz="2800" dirty="0" smtClean="0"/>
          </a:p>
          <a:p>
            <a:pPr eaLnBrk="1" hangingPunct="1">
              <a:defRPr/>
            </a:pPr>
            <a:r>
              <a:rPr lang="en-GB" sz="2800" dirty="0">
                <a:solidFill>
                  <a:srgbClr val="2922CC"/>
                </a:solidFill>
              </a:rPr>
              <a:t>Pour </a:t>
            </a:r>
            <a:r>
              <a:rPr lang="en-GB" sz="2800" dirty="0" err="1">
                <a:solidFill>
                  <a:srgbClr val="2922CC"/>
                </a:solidFill>
              </a:rPr>
              <a:t>ceci</a:t>
            </a:r>
            <a:r>
              <a:rPr lang="en-GB" sz="2800" dirty="0">
                <a:solidFill>
                  <a:srgbClr val="2922CC"/>
                </a:solidFill>
              </a:rPr>
              <a:t> la </a:t>
            </a:r>
            <a:r>
              <a:rPr lang="en-GB" sz="2800" dirty="0" err="1">
                <a:solidFill>
                  <a:srgbClr val="2922CC"/>
                </a:solidFill>
              </a:rPr>
              <a:t>démarche</a:t>
            </a:r>
            <a:r>
              <a:rPr lang="en-GB" sz="2800" dirty="0">
                <a:solidFill>
                  <a:srgbClr val="2922CC"/>
                </a:solidFill>
              </a:rPr>
              <a:t> SPIRAL </a:t>
            </a:r>
            <a:r>
              <a:rPr lang="en-GB" sz="2800" dirty="0" err="1">
                <a:solidFill>
                  <a:srgbClr val="2922CC"/>
                </a:solidFill>
              </a:rPr>
              <a:t>introduit</a:t>
            </a:r>
            <a:r>
              <a:rPr lang="en-GB" sz="2800" dirty="0">
                <a:solidFill>
                  <a:srgbClr val="2922CC"/>
                </a:solidFill>
              </a:rPr>
              <a:t> un </a:t>
            </a:r>
            <a:r>
              <a:rPr lang="en-GB" sz="2800" dirty="0" err="1">
                <a:solidFill>
                  <a:srgbClr val="2922CC"/>
                </a:solidFill>
              </a:rPr>
              <a:t>changement</a:t>
            </a:r>
            <a:r>
              <a:rPr lang="en-GB" sz="2800" dirty="0">
                <a:solidFill>
                  <a:srgbClr val="2922CC"/>
                </a:solidFill>
              </a:rPr>
              <a:t> </a:t>
            </a:r>
            <a:r>
              <a:rPr lang="en-GB" sz="2800" dirty="0" err="1">
                <a:solidFill>
                  <a:srgbClr val="2922CC"/>
                </a:solidFill>
              </a:rPr>
              <a:t>majeur</a:t>
            </a:r>
            <a:r>
              <a:rPr lang="en-GB" sz="2800" dirty="0">
                <a:solidFill>
                  <a:srgbClr val="2922CC"/>
                </a:solidFill>
              </a:rPr>
              <a:t> par rapport aux </a:t>
            </a:r>
            <a:r>
              <a:rPr lang="en-GB" sz="2800" dirty="0" err="1">
                <a:solidFill>
                  <a:srgbClr val="2922CC"/>
                </a:solidFill>
              </a:rPr>
              <a:t>approches</a:t>
            </a:r>
            <a:r>
              <a:rPr lang="en-GB" sz="2800" dirty="0">
                <a:solidFill>
                  <a:srgbClr val="2922CC"/>
                </a:solidFill>
              </a:rPr>
              <a:t> </a:t>
            </a:r>
            <a:r>
              <a:rPr lang="en-GB" sz="2800" dirty="0" err="1" smtClean="0">
                <a:solidFill>
                  <a:srgbClr val="2922CC"/>
                </a:solidFill>
              </a:rPr>
              <a:t>projets</a:t>
            </a:r>
            <a:r>
              <a:rPr lang="en-GB" sz="2800" dirty="0" smtClean="0">
                <a:solidFill>
                  <a:srgbClr val="2922CC"/>
                </a:solidFill>
              </a:rPr>
              <a:t> </a:t>
            </a:r>
            <a:r>
              <a:rPr lang="en-GB" sz="2800" dirty="0" err="1" smtClean="0">
                <a:solidFill>
                  <a:srgbClr val="2922CC"/>
                </a:solidFill>
              </a:rPr>
              <a:t>conventionnelles</a:t>
            </a:r>
            <a:r>
              <a:rPr lang="en-GB" sz="2800" dirty="0" smtClean="0">
                <a:solidFill>
                  <a:srgbClr val="2922CC"/>
                </a:solidFill>
              </a:rPr>
              <a:t>. </a:t>
            </a:r>
            <a:endParaRPr lang="en-GB" sz="2800" dirty="0">
              <a:solidFill>
                <a:srgbClr val="2922CC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GB" sz="2800" dirty="0" smtClean="0"/>
          </a:p>
          <a:p>
            <a:pPr eaLnBrk="1" hangingPunct="1">
              <a:defRPr/>
            </a:pPr>
            <a:endParaRPr lang="en-GB" sz="2800" dirty="0">
              <a:sym typeface="Wingdings" pitchFamily="2" charset="2"/>
            </a:endParaRPr>
          </a:p>
          <a:p>
            <a:pPr marL="0" indent="0" eaLnBrk="1" hangingPunct="1">
              <a:buFontTx/>
              <a:buNone/>
              <a:defRPr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Approche projet conventionnelle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68313" y="1196975"/>
          <a:ext cx="8212137" cy="5400675"/>
        </p:xfrm>
        <a:graphic>
          <a:graphicData uri="http://schemas.openxmlformats.org/drawingml/2006/table">
            <a:tbl>
              <a:tblPr/>
              <a:tblGrid>
                <a:gridCol w="4101281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1- Diagnostic/ évaluation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2- Elaboration du projet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4- Réalisation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3- Décision /engagement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29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6030" name="Line 15"/>
          <p:cNvSpPr>
            <a:spLocks noChangeShapeType="1"/>
          </p:cNvSpPr>
          <p:nvPr/>
        </p:nvSpPr>
        <p:spPr bwMode="auto">
          <a:xfrm flipV="1"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86031" name="AutoShape 16"/>
          <p:cNvCxnSpPr>
            <a:cxnSpLocks noChangeShapeType="1"/>
            <a:stCxn id="86030" idx="1"/>
            <a:endCxn id="86030" idx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032" name="AutoShape 17"/>
          <p:cNvCxnSpPr>
            <a:cxnSpLocks noChangeShapeType="1"/>
            <a:stCxn id="86030" idx="1"/>
            <a:endCxn id="86030" idx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033" name="AutoShape 18"/>
          <p:cNvCxnSpPr>
            <a:cxnSpLocks noChangeShapeType="1"/>
            <a:stCxn id="86030" idx="1"/>
            <a:endCxn id="86030" idx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cxnSp>
        <p:nvCxnSpPr>
          <p:cNvPr id="86035" name="AutoShape 48"/>
          <p:cNvCxnSpPr>
            <a:cxnSpLocks noChangeShapeType="1"/>
          </p:cNvCxnSpPr>
          <p:nvPr/>
        </p:nvCxnSpPr>
        <p:spPr bwMode="auto">
          <a:xfrm>
            <a:off x="3132138" y="3860800"/>
            <a:ext cx="360362" cy="7921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86036" name="AutoShape 49"/>
          <p:cNvCxnSpPr>
            <a:cxnSpLocks noChangeShapeType="1"/>
          </p:cNvCxnSpPr>
          <p:nvPr/>
        </p:nvCxnSpPr>
        <p:spPr bwMode="auto">
          <a:xfrm>
            <a:off x="3492500" y="4652963"/>
            <a:ext cx="1081088" cy="7207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86037" name="AutoShape 50"/>
          <p:cNvCxnSpPr>
            <a:cxnSpLocks noChangeShapeType="1"/>
          </p:cNvCxnSpPr>
          <p:nvPr/>
        </p:nvCxnSpPr>
        <p:spPr bwMode="auto">
          <a:xfrm flipV="1">
            <a:off x="4537075" y="4725988"/>
            <a:ext cx="1258888" cy="6477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86038" name="AutoShape 51"/>
          <p:cNvCxnSpPr>
            <a:cxnSpLocks noChangeShapeType="1"/>
          </p:cNvCxnSpPr>
          <p:nvPr/>
        </p:nvCxnSpPr>
        <p:spPr bwMode="auto">
          <a:xfrm flipV="1">
            <a:off x="5795963" y="3932238"/>
            <a:ext cx="360362" cy="7937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Approche projet conventionnelle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68313" y="1196975"/>
          <a:ext cx="8212137" cy="5400675"/>
        </p:xfrm>
        <a:graphic>
          <a:graphicData uri="http://schemas.openxmlformats.org/drawingml/2006/table">
            <a:tbl>
              <a:tblPr/>
              <a:tblGrid>
                <a:gridCol w="4101281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1- Diagnostic/ évaluation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2- Elaboration du projet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4- Réalisation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3- Décision /engagement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077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8078" name="Line 15"/>
          <p:cNvSpPr>
            <a:spLocks noChangeShapeType="1"/>
          </p:cNvSpPr>
          <p:nvPr/>
        </p:nvSpPr>
        <p:spPr bwMode="auto">
          <a:xfrm flipV="1"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88079" name="AutoShape 16"/>
          <p:cNvCxnSpPr>
            <a:cxnSpLocks noChangeShapeType="1"/>
            <a:stCxn id="88078" idx="1"/>
            <a:endCxn id="88078" idx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8080" name="AutoShape 17"/>
          <p:cNvCxnSpPr>
            <a:cxnSpLocks noChangeShapeType="1"/>
            <a:stCxn id="88078" idx="1"/>
            <a:endCxn id="88078" idx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8081" name="AutoShape 18"/>
          <p:cNvCxnSpPr>
            <a:cxnSpLocks noChangeShapeType="1"/>
            <a:stCxn id="88078" idx="1"/>
            <a:endCxn id="88078" idx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cxnSp>
        <p:nvCxnSpPr>
          <p:cNvPr id="88083" name="AutoShape 48"/>
          <p:cNvCxnSpPr>
            <a:cxnSpLocks noChangeShapeType="1"/>
          </p:cNvCxnSpPr>
          <p:nvPr/>
        </p:nvCxnSpPr>
        <p:spPr bwMode="auto">
          <a:xfrm>
            <a:off x="3132138" y="3860800"/>
            <a:ext cx="360362" cy="7921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88084" name="AutoShape 49"/>
          <p:cNvCxnSpPr>
            <a:cxnSpLocks noChangeShapeType="1"/>
          </p:cNvCxnSpPr>
          <p:nvPr/>
        </p:nvCxnSpPr>
        <p:spPr bwMode="auto">
          <a:xfrm>
            <a:off x="3492500" y="4652963"/>
            <a:ext cx="1081088" cy="7207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88085" name="AutoShape 50"/>
          <p:cNvCxnSpPr>
            <a:cxnSpLocks noChangeShapeType="1"/>
          </p:cNvCxnSpPr>
          <p:nvPr/>
        </p:nvCxnSpPr>
        <p:spPr bwMode="auto">
          <a:xfrm flipV="1">
            <a:off x="4537075" y="4725988"/>
            <a:ext cx="1258888" cy="6477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88086" name="AutoShape 51"/>
          <p:cNvCxnSpPr>
            <a:cxnSpLocks noChangeShapeType="1"/>
          </p:cNvCxnSpPr>
          <p:nvPr/>
        </p:nvCxnSpPr>
        <p:spPr bwMode="auto">
          <a:xfrm flipV="1">
            <a:off x="5795963" y="3932238"/>
            <a:ext cx="360362" cy="7937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88087" name="AutoShape 52"/>
          <p:cNvCxnSpPr>
            <a:cxnSpLocks noChangeShapeType="1"/>
          </p:cNvCxnSpPr>
          <p:nvPr/>
        </p:nvCxnSpPr>
        <p:spPr bwMode="auto">
          <a:xfrm flipH="1">
            <a:off x="3132138" y="3932238"/>
            <a:ext cx="3024187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3200" smtClean="0">
                <a:solidFill>
                  <a:schemeClr val="bg1"/>
                </a:solidFill>
              </a:rPr>
              <a:t>SPIRAL introduit 2 phases préliminaires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006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0" charset="0"/>
                        </a:rPr>
                        <a:t> (QUI?)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0" charset="0"/>
                        </a:rPr>
                        <a:t>(POUR QUOI?)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125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126" name="Line 15"/>
          <p:cNvSpPr>
            <a:spLocks noChangeShapeType="1"/>
          </p:cNvSpPr>
          <p:nvPr/>
        </p:nvSpPr>
        <p:spPr bwMode="auto">
          <a:xfrm flipV="1"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90127" name="AutoShape 16"/>
          <p:cNvCxnSpPr>
            <a:cxnSpLocks noChangeShapeType="1"/>
            <a:stCxn id="90126" idx="1"/>
            <a:endCxn id="90126" idx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128" name="AutoShape 17"/>
          <p:cNvCxnSpPr>
            <a:cxnSpLocks noChangeShapeType="1"/>
            <a:stCxn id="90126" idx="1"/>
            <a:endCxn id="90126" idx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0129" name="AutoShape 18"/>
          <p:cNvCxnSpPr>
            <a:cxnSpLocks noChangeShapeType="1"/>
            <a:stCxn id="90126" idx="1"/>
            <a:endCxn id="90126" idx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cxnSp>
        <p:nvCxnSpPr>
          <p:cNvPr id="90131" name="AutoShape 46"/>
          <p:cNvCxnSpPr>
            <a:cxnSpLocks noChangeShapeType="1"/>
          </p:cNvCxnSpPr>
          <p:nvPr/>
        </p:nvCxnSpPr>
        <p:spPr bwMode="auto">
          <a:xfrm flipH="1">
            <a:off x="3492500" y="2779713"/>
            <a:ext cx="1081088" cy="4333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0132" name="AutoShape 47"/>
          <p:cNvCxnSpPr>
            <a:cxnSpLocks noChangeShapeType="1"/>
          </p:cNvCxnSpPr>
          <p:nvPr/>
        </p:nvCxnSpPr>
        <p:spPr bwMode="auto">
          <a:xfrm flipH="1">
            <a:off x="3276600" y="3282950"/>
            <a:ext cx="252413" cy="7286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0133" name="AutoShape 48"/>
          <p:cNvCxnSpPr>
            <a:cxnSpLocks noChangeShapeType="1"/>
          </p:cNvCxnSpPr>
          <p:nvPr/>
        </p:nvCxnSpPr>
        <p:spPr bwMode="auto">
          <a:xfrm>
            <a:off x="3276600" y="4011613"/>
            <a:ext cx="215900" cy="6413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0134" name="AutoShape 49"/>
          <p:cNvCxnSpPr>
            <a:cxnSpLocks noChangeShapeType="1"/>
          </p:cNvCxnSpPr>
          <p:nvPr/>
        </p:nvCxnSpPr>
        <p:spPr bwMode="auto">
          <a:xfrm>
            <a:off x="3492500" y="4652963"/>
            <a:ext cx="1081088" cy="7207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0135" name="AutoShape 50"/>
          <p:cNvCxnSpPr>
            <a:cxnSpLocks noChangeShapeType="1"/>
          </p:cNvCxnSpPr>
          <p:nvPr/>
        </p:nvCxnSpPr>
        <p:spPr bwMode="auto">
          <a:xfrm flipV="1">
            <a:off x="4537075" y="4725988"/>
            <a:ext cx="1258888" cy="6477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0136" name="AutoShape 51"/>
          <p:cNvCxnSpPr>
            <a:cxnSpLocks noChangeShapeType="1"/>
          </p:cNvCxnSpPr>
          <p:nvPr/>
        </p:nvCxnSpPr>
        <p:spPr bwMode="auto">
          <a:xfrm flipV="1">
            <a:off x="5795963" y="3932238"/>
            <a:ext cx="360362" cy="7937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3200" smtClean="0">
                <a:solidFill>
                  <a:schemeClr val="bg1"/>
                </a:solidFill>
              </a:rPr>
              <a:t>SPIRAL introduit 2 phases préliminaires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006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0" charset="0"/>
                        </a:rPr>
                        <a:t> (QUI?)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0" charset="0"/>
                        </a:rPr>
                        <a:t>(POUR QUOI?)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173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2174" name="Line 15"/>
          <p:cNvSpPr>
            <a:spLocks noChangeShapeType="1"/>
          </p:cNvSpPr>
          <p:nvPr/>
        </p:nvSpPr>
        <p:spPr bwMode="auto">
          <a:xfrm flipV="1"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92175" name="AutoShape 16"/>
          <p:cNvCxnSpPr>
            <a:cxnSpLocks noChangeShapeType="1"/>
            <a:stCxn id="92174" idx="1"/>
            <a:endCxn id="92174" idx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176" name="AutoShape 17"/>
          <p:cNvCxnSpPr>
            <a:cxnSpLocks noChangeShapeType="1"/>
            <a:stCxn id="92174" idx="1"/>
            <a:endCxn id="92174" idx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177" name="AutoShape 18"/>
          <p:cNvCxnSpPr>
            <a:cxnSpLocks noChangeShapeType="1"/>
            <a:stCxn id="92174" idx="1"/>
            <a:endCxn id="92174" idx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cxnSp>
        <p:nvCxnSpPr>
          <p:cNvPr id="92179" name="AutoShape 46"/>
          <p:cNvCxnSpPr>
            <a:cxnSpLocks noChangeShapeType="1"/>
          </p:cNvCxnSpPr>
          <p:nvPr/>
        </p:nvCxnSpPr>
        <p:spPr bwMode="auto">
          <a:xfrm flipH="1">
            <a:off x="3492500" y="2779713"/>
            <a:ext cx="1081088" cy="4333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2180" name="AutoShape 47"/>
          <p:cNvCxnSpPr>
            <a:cxnSpLocks noChangeShapeType="1"/>
          </p:cNvCxnSpPr>
          <p:nvPr/>
        </p:nvCxnSpPr>
        <p:spPr bwMode="auto">
          <a:xfrm flipH="1">
            <a:off x="3276600" y="3282950"/>
            <a:ext cx="252413" cy="7286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2181" name="AutoShape 48"/>
          <p:cNvCxnSpPr>
            <a:cxnSpLocks noChangeShapeType="1"/>
          </p:cNvCxnSpPr>
          <p:nvPr/>
        </p:nvCxnSpPr>
        <p:spPr bwMode="auto">
          <a:xfrm>
            <a:off x="3276600" y="4011613"/>
            <a:ext cx="215900" cy="6413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2182" name="AutoShape 49"/>
          <p:cNvCxnSpPr>
            <a:cxnSpLocks noChangeShapeType="1"/>
          </p:cNvCxnSpPr>
          <p:nvPr/>
        </p:nvCxnSpPr>
        <p:spPr bwMode="auto">
          <a:xfrm>
            <a:off x="3492500" y="4652963"/>
            <a:ext cx="1081088" cy="7207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2183" name="AutoShape 50"/>
          <p:cNvCxnSpPr>
            <a:cxnSpLocks noChangeShapeType="1"/>
          </p:cNvCxnSpPr>
          <p:nvPr/>
        </p:nvCxnSpPr>
        <p:spPr bwMode="auto">
          <a:xfrm flipV="1">
            <a:off x="4537075" y="4725988"/>
            <a:ext cx="1258888" cy="6477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2184" name="AutoShape 51"/>
          <p:cNvCxnSpPr>
            <a:cxnSpLocks noChangeShapeType="1"/>
          </p:cNvCxnSpPr>
          <p:nvPr/>
        </p:nvCxnSpPr>
        <p:spPr bwMode="auto">
          <a:xfrm flipV="1">
            <a:off x="5795963" y="3932238"/>
            <a:ext cx="360362" cy="7937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2185" name="AutoShape 52"/>
          <p:cNvCxnSpPr>
            <a:cxnSpLocks noChangeShapeType="1"/>
          </p:cNvCxnSpPr>
          <p:nvPr/>
        </p:nvCxnSpPr>
        <p:spPr bwMode="auto">
          <a:xfrm flipH="1" flipV="1">
            <a:off x="5795963" y="2997200"/>
            <a:ext cx="360362" cy="9350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2186" name="AutoShape 53"/>
          <p:cNvCxnSpPr>
            <a:cxnSpLocks noChangeShapeType="1"/>
          </p:cNvCxnSpPr>
          <p:nvPr/>
        </p:nvCxnSpPr>
        <p:spPr bwMode="auto">
          <a:xfrm flipH="1" flipV="1">
            <a:off x="4573588" y="2133600"/>
            <a:ext cx="1222375" cy="8636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re 1"/>
          <p:cNvSpPr>
            <a:spLocks noGrp="1"/>
          </p:cNvSpPr>
          <p:nvPr>
            <p:ph type="title"/>
          </p:nvPr>
        </p:nvSpPr>
        <p:spPr>
          <a:xfrm>
            <a:off x="1692275" y="188913"/>
            <a:ext cx="7920038" cy="719137"/>
          </a:xfrm>
        </p:spPr>
        <p:txBody>
          <a:bodyPr/>
          <a:lstStyle/>
          <a:p>
            <a:pPr eaLnBrk="1" hangingPunct="1"/>
            <a:r>
              <a:rPr lang="fr-FR" sz="2800" smtClean="0">
                <a:solidFill>
                  <a:schemeClr val="bg1"/>
                </a:solidFill>
              </a:rPr>
              <a:t>Organiser le qui</a:t>
            </a:r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57200" y="981075"/>
            <a:ext cx="8686800" cy="5148263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r>
              <a:rPr lang="fr-FR" dirty="0" smtClean="0"/>
              <a:t>Processus </a:t>
            </a:r>
            <a:r>
              <a:rPr lang="fr-FR" dirty="0" err="1" smtClean="0"/>
              <a:t>élaboratifs</a:t>
            </a:r>
            <a:r>
              <a:rPr lang="fr-FR" dirty="0" smtClean="0"/>
              <a:t>: Construire la coresponsabilité pour le bien-être de tous dans différents </a:t>
            </a:r>
            <a:r>
              <a:rPr lang="fr-FR" b="1" dirty="0" smtClean="0"/>
              <a:t>espaces de vie:</a:t>
            </a:r>
            <a:r>
              <a:rPr lang="fr-FR" dirty="0" smtClean="0"/>
              <a:t> 1) territoriaux (ville, quartier, village), 2) institutionnels (entreprises, écoles, hôpitaux, etc.), 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fr-FR" dirty="0" smtClean="0">
                <a:solidFill>
                  <a:srgbClr val="002060"/>
                </a:solidFill>
                <a:sym typeface="Wingdings" pitchFamily="2" charset="2"/>
              </a:rPr>
              <a:t>création d’une </a:t>
            </a:r>
            <a:r>
              <a:rPr lang="fr-FR" b="1" dirty="0" smtClean="0">
                <a:solidFill>
                  <a:srgbClr val="002060"/>
                </a:solidFill>
                <a:sym typeface="Wingdings" pitchFamily="2" charset="2"/>
              </a:rPr>
              <a:t>Plateforme multi-acteurs locale</a:t>
            </a:r>
            <a:r>
              <a:rPr lang="fr-FR" dirty="0" smtClean="0">
                <a:solidFill>
                  <a:srgbClr val="002060"/>
                </a:solidFill>
                <a:sym typeface="Wingdings" pitchFamily="2" charset="2"/>
              </a:rPr>
              <a:t> représentative de tous les acteurs de l’espace de vie concerné, porteur du processus </a:t>
            </a:r>
          </a:p>
          <a:p>
            <a:pPr marL="0" indent="0" eaLnBrk="1" hangingPunct="1">
              <a:buFontTx/>
              <a:buNone/>
              <a:defRPr/>
            </a:pPr>
            <a:endParaRPr lang="fr-FR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  <a:p>
            <a:r>
              <a:rPr lang="fr-FR" smtClean="0"/>
              <a:t>Les objectifs de la formation</a:t>
            </a:r>
          </a:p>
          <a:p>
            <a:endParaRPr lang="fr-FR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citoyens et acteurs</a:t>
            </a:r>
          </a:p>
        </p:txBody>
      </p:sp>
      <p:cxnSp>
        <p:nvCxnSpPr>
          <p:cNvPr id="96258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6259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96262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96263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96264" name="Ellipse 41"/>
          <p:cNvSpPr>
            <a:spLocks noChangeArrowheads="1"/>
          </p:cNvSpPr>
          <p:nvPr/>
        </p:nvSpPr>
        <p:spPr bwMode="auto">
          <a:xfrm>
            <a:off x="4222750" y="3517900"/>
            <a:ext cx="674688" cy="8286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citoyens et acteurs</a:t>
            </a:r>
          </a:p>
        </p:txBody>
      </p:sp>
      <p:cxnSp>
        <p:nvCxnSpPr>
          <p:cNvPr id="98306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307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98310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98311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98312" name="Ellipse 41"/>
          <p:cNvSpPr>
            <a:spLocks noChangeArrowheads="1"/>
          </p:cNvSpPr>
          <p:nvPr/>
        </p:nvSpPr>
        <p:spPr bwMode="auto">
          <a:xfrm>
            <a:off x="4222750" y="3517900"/>
            <a:ext cx="674688" cy="8286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98313" name="Rectangle 2"/>
          <p:cNvSpPr>
            <a:spLocks noChangeArrowheads="1"/>
          </p:cNvSpPr>
          <p:nvPr/>
        </p:nvSpPr>
        <p:spPr bwMode="auto">
          <a:xfrm>
            <a:off x="268288" y="998538"/>
            <a:ext cx="360362" cy="285750"/>
          </a:xfrm>
          <a:prstGeom prst="rect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98314" name="ZoneTexte 4"/>
          <p:cNvSpPr txBox="1">
            <a:spLocks noChangeArrowheads="1"/>
          </p:cNvSpPr>
          <p:nvPr/>
        </p:nvSpPr>
        <p:spPr bwMode="auto">
          <a:xfrm>
            <a:off x="636588" y="911225"/>
            <a:ext cx="9380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Déjà mobilisés et plus facilement implicables dans la coresponsabilité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citoyens et acteurs</a:t>
            </a:r>
          </a:p>
        </p:txBody>
      </p:sp>
      <p:cxnSp>
        <p:nvCxnSpPr>
          <p:cNvPr id="100354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0355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0358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0359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0360" name="Ellipse 41"/>
          <p:cNvSpPr>
            <a:spLocks noChangeArrowheads="1"/>
          </p:cNvSpPr>
          <p:nvPr/>
        </p:nvSpPr>
        <p:spPr bwMode="auto">
          <a:xfrm>
            <a:off x="4222750" y="3517900"/>
            <a:ext cx="674688" cy="8286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0361" name="Rectangle 2"/>
          <p:cNvSpPr>
            <a:spLocks noChangeArrowheads="1"/>
          </p:cNvSpPr>
          <p:nvPr/>
        </p:nvSpPr>
        <p:spPr bwMode="auto">
          <a:xfrm>
            <a:off x="268288" y="998538"/>
            <a:ext cx="360362" cy="285750"/>
          </a:xfrm>
          <a:prstGeom prst="rect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0362" name="ZoneTexte 4"/>
          <p:cNvSpPr txBox="1">
            <a:spLocks noChangeArrowheads="1"/>
          </p:cNvSpPr>
          <p:nvPr/>
        </p:nvSpPr>
        <p:spPr bwMode="auto">
          <a:xfrm>
            <a:off x="636588" y="911225"/>
            <a:ext cx="9380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Déjà mobilisés et plus facilement implicables dans la coresponsabilité</a:t>
            </a:r>
          </a:p>
        </p:txBody>
      </p:sp>
      <p:sp>
        <p:nvSpPr>
          <p:cNvPr id="100363" name="Rectangle 5"/>
          <p:cNvSpPr>
            <a:spLocks noChangeArrowheads="1"/>
          </p:cNvSpPr>
          <p:nvPr/>
        </p:nvSpPr>
        <p:spPr bwMode="auto">
          <a:xfrm>
            <a:off x="268288" y="1423988"/>
            <a:ext cx="368300" cy="287337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0364" name="ZoneTexte 6"/>
          <p:cNvSpPr txBox="1">
            <a:spLocks noChangeArrowheads="1"/>
          </p:cNvSpPr>
          <p:nvPr/>
        </p:nvSpPr>
        <p:spPr bwMode="auto">
          <a:xfrm>
            <a:off x="665163" y="1336675"/>
            <a:ext cx="8137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Les autres citoyens et acteurs du territoire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citoyens et acteurs</a:t>
            </a:r>
          </a:p>
        </p:txBody>
      </p:sp>
      <p:cxnSp>
        <p:nvCxnSpPr>
          <p:cNvPr id="102402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403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2406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2407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2408" name="Ellipse 41"/>
          <p:cNvSpPr>
            <a:spLocks noChangeArrowheads="1"/>
          </p:cNvSpPr>
          <p:nvPr/>
        </p:nvSpPr>
        <p:spPr bwMode="auto">
          <a:xfrm>
            <a:off x="4222750" y="3517900"/>
            <a:ext cx="674688" cy="8286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2409" name="Rectangle 2"/>
          <p:cNvSpPr>
            <a:spLocks noChangeArrowheads="1"/>
          </p:cNvSpPr>
          <p:nvPr/>
        </p:nvSpPr>
        <p:spPr bwMode="auto">
          <a:xfrm>
            <a:off x="268288" y="998538"/>
            <a:ext cx="360362" cy="285750"/>
          </a:xfrm>
          <a:prstGeom prst="rect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2410" name="ZoneTexte 4"/>
          <p:cNvSpPr txBox="1">
            <a:spLocks noChangeArrowheads="1"/>
          </p:cNvSpPr>
          <p:nvPr/>
        </p:nvSpPr>
        <p:spPr bwMode="auto">
          <a:xfrm>
            <a:off x="636588" y="911225"/>
            <a:ext cx="9380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Déjà mobilisés et plus facilement implicables dans la coresponsabilité</a:t>
            </a:r>
          </a:p>
        </p:txBody>
      </p:sp>
      <p:sp>
        <p:nvSpPr>
          <p:cNvPr id="102411" name="Rectangle 5"/>
          <p:cNvSpPr>
            <a:spLocks noChangeArrowheads="1"/>
          </p:cNvSpPr>
          <p:nvPr/>
        </p:nvSpPr>
        <p:spPr bwMode="auto">
          <a:xfrm>
            <a:off x="268288" y="1423988"/>
            <a:ext cx="368300" cy="287337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2412" name="ZoneTexte 6"/>
          <p:cNvSpPr txBox="1">
            <a:spLocks noChangeArrowheads="1"/>
          </p:cNvSpPr>
          <p:nvPr/>
        </p:nvSpPr>
        <p:spPr bwMode="auto">
          <a:xfrm>
            <a:off x="665163" y="1336675"/>
            <a:ext cx="8137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Les autres citoyens et acteurs du territoire</a:t>
            </a:r>
          </a:p>
        </p:txBody>
      </p:sp>
      <p:sp>
        <p:nvSpPr>
          <p:cNvPr id="102413" name="Rectangle 7"/>
          <p:cNvSpPr>
            <a:spLocks noChangeArrowheads="1"/>
          </p:cNvSpPr>
          <p:nvPr/>
        </p:nvSpPr>
        <p:spPr bwMode="auto">
          <a:xfrm>
            <a:off x="268288" y="1839913"/>
            <a:ext cx="360362" cy="334962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2414" name="ZoneTexte 8"/>
          <p:cNvSpPr txBox="1">
            <a:spLocks noChangeArrowheads="1"/>
          </p:cNvSpPr>
          <p:nvPr/>
        </p:nvSpPr>
        <p:spPr bwMode="auto">
          <a:xfrm>
            <a:off x="628650" y="1711325"/>
            <a:ext cx="91281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Ceux qui vivent dans d’autres territoires mais  qui pourraient apporter leur soutien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citoyens et acteurs</a:t>
            </a:r>
          </a:p>
        </p:txBody>
      </p:sp>
      <p:cxnSp>
        <p:nvCxnSpPr>
          <p:cNvPr id="104450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4451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4454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4455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4456" name="Ellipse 41"/>
          <p:cNvSpPr>
            <a:spLocks noChangeArrowheads="1"/>
          </p:cNvSpPr>
          <p:nvPr/>
        </p:nvSpPr>
        <p:spPr bwMode="auto">
          <a:xfrm>
            <a:off x="4222750" y="3517900"/>
            <a:ext cx="674688" cy="8286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4457" name="Rectangle 2"/>
          <p:cNvSpPr>
            <a:spLocks noChangeArrowheads="1"/>
          </p:cNvSpPr>
          <p:nvPr/>
        </p:nvSpPr>
        <p:spPr bwMode="auto">
          <a:xfrm>
            <a:off x="268288" y="998538"/>
            <a:ext cx="360362" cy="285750"/>
          </a:xfrm>
          <a:prstGeom prst="rect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4458" name="ZoneTexte 4"/>
          <p:cNvSpPr txBox="1">
            <a:spLocks noChangeArrowheads="1"/>
          </p:cNvSpPr>
          <p:nvPr/>
        </p:nvSpPr>
        <p:spPr bwMode="auto">
          <a:xfrm>
            <a:off x="636588" y="911225"/>
            <a:ext cx="9380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Déjà mobilisés et plus facilement implicables dans la coresponsabilité</a:t>
            </a:r>
          </a:p>
        </p:txBody>
      </p:sp>
      <p:sp>
        <p:nvSpPr>
          <p:cNvPr id="104459" name="Rectangle 5"/>
          <p:cNvSpPr>
            <a:spLocks noChangeArrowheads="1"/>
          </p:cNvSpPr>
          <p:nvPr/>
        </p:nvSpPr>
        <p:spPr bwMode="auto">
          <a:xfrm>
            <a:off x="268288" y="1423988"/>
            <a:ext cx="368300" cy="287337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4460" name="ZoneTexte 6"/>
          <p:cNvSpPr txBox="1">
            <a:spLocks noChangeArrowheads="1"/>
          </p:cNvSpPr>
          <p:nvPr/>
        </p:nvSpPr>
        <p:spPr bwMode="auto">
          <a:xfrm>
            <a:off x="665163" y="1336675"/>
            <a:ext cx="8137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Les autres citoyens et acteurs du territoire</a:t>
            </a:r>
          </a:p>
        </p:txBody>
      </p:sp>
      <p:sp>
        <p:nvSpPr>
          <p:cNvPr id="104461" name="Rectangle 7"/>
          <p:cNvSpPr>
            <a:spLocks noChangeArrowheads="1"/>
          </p:cNvSpPr>
          <p:nvPr/>
        </p:nvSpPr>
        <p:spPr bwMode="auto">
          <a:xfrm>
            <a:off x="268288" y="1839913"/>
            <a:ext cx="360362" cy="334962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4462" name="ZoneTexte 8"/>
          <p:cNvSpPr txBox="1">
            <a:spLocks noChangeArrowheads="1"/>
          </p:cNvSpPr>
          <p:nvPr/>
        </p:nvSpPr>
        <p:spPr bwMode="auto">
          <a:xfrm>
            <a:off x="628650" y="1711325"/>
            <a:ext cx="91281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Ceux qui vivent dans d’autres territoires mais  qui pourraient apporter leur soutien</a:t>
            </a:r>
          </a:p>
        </p:txBody>
      </p:sp>
      <p:sp>
        <p:nvSpPr>
          <p:cNvPr id="104463" name="ZoneTexte 1"/>
          <p:cNvSpPr txBox="1">
            <a:spLocks noChangeArrowheads="1"/>
          </p:cNvSpPr>
          <p:nvPr/>
        </p:nvSpPr>
        <p:spPr bwMode="auto">
          <a:xfrm>
            <a:off x="196850" y="5854700"/>
            <a:ext cx="37988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Plateforme Multiacteurs Locale</a:t>
            </a:r>
          </a:p>
        </p:txBody>
      </p:sp>
      <p:cxnSp>
        <p:nvCxnSpPr>
          <p:cNvPr id="104464" name="Connecteur droit avec flèche 10"/>
          <p:cNvCxnSpPr>
            <a:cxnSpLocks noChangeShapeType="1"/>
          </p:cNvCxnSpPr>
          <p:nvPr/>
        </p:nvCxnSpPr>
        <p:spPr bwMode="auto">
          <a:xfrm flipV="1">
            <a:off x="2268538" y="4005263"/>
            <a:ext cx="2268537" cy="1849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Comment  les impliquer?</a:t>
            </a:r>
          </a:p>
        </p:txBody>
      </p:sp>
      <p:cxnSp>
        <p:nvCxnSpPr>
          <p:cNvPr id="106498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6499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6502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6503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6504" name="Ellipse 41"/>
          <p:cNvSpPr>
            <a:spLocks noChangeArrowheads="1"/>
          </p:cNvSpPr>
          <p:nvPr/>
        </p:nvSpPr>
        <p:spPr bwMode="auto">
          <a:xfrm>
            <a:off x="4222750" y="3517900"/>
            <a:ext cx="674688" cy="8286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huit phases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8557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8558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8559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08562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8563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8564" name="Ellipse 41"/>
          <p:cNvSpPr>
            <a:spLocks noChangeArrowheads="1"/>
          </p:cNvSpPr>
          <p:nvPr/>
        </p:nvSpPr>
        <p:spPr bwMode="auto">
          <a:xfrm>
            <a:off x="4222750" y="3517900"/>
            <a:ext cx="674688" cy="8286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8565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8566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08567" name="Connecteur droit 10"/>
          <p:cNvCxnSpPr>
            <a:cxnSpLocks noChangeShapeType="1"/>
          </p:cNvCxnSpPr>
          <p:nvPr/>
        </p:nvCxnSpPr>
        <p:spPr bwMode="auto">
          <a:xfrm>
            <a:off x="4568825" y="1193800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568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0605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0606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0607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0610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0611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0612" name="Ellipse 41"/>
          <p:cNvSpPr>
            <a:spLocks noChangeArrowheads="1"/>
          </p:cNvSpPr>
          <p:nvPr/>
        </p:nvSpPr>
        <p:spPr bwMode="auto">
          <a:xfrm>
            <a:off x="4222750" y="3517900"/>
            <a:ext cx="674688" cy="8286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0613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614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10615" name="AutoShape 23"/>
          <p:cNvCxnSpPr>
            <a:cxnSpLocks noChangeShapeType="1"/>
          </p:cNvCxnSpPr>
          <p:nvPr/>
        </p:nvCxnSpPr>
        <p:spPr bwMode="auto">
          <a:xfrm flipH="1">
            <a:off x="4157663" y="346710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0616" name="Connecteur droit 10"/>
          <p:cNvCxnSpPr>
            <a:cxnSpLocks noChangeShapeType="1"/>
          </p:cNvCxnSpPr>
          <p:nvPr/>
        </p:nvCxnSpPr>
        <p:spPr bwMode="auto">
          <a:xfrm>
            <a:off x="4568825" y="1193800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617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2653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654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655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2658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2659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2660" name="Ellipse 41"/>
          <p:cNvSpPr>
            <a:spLocks noChangeArrowheads="1"/>
          </p:cNvSpPr>
          <p:nvPr/>
        </p:nvSpPr>
        <p:spPr bwMode="auto">
          <a:xfrm>
            <a:off x="4222750" y="3517900"/>
            <a:ext cx="674688" cy="8286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2661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662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12663" name="AutoShape 23"/>
          <p:cNvCxnSpPr>
            <a:cxnSpLocks noChangeShapeType="1"/>
          </p:cNvCxnSpPr>
          <p:nvPr/>
        </p:nvCxnSpPr>
        <p:spPr bwMode="auto">
          <a:xfrm flipH="1">
            <a:off x="4157663" y="346710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2664" name="AutoShape 32"/>
          <p:cNvCxnSpPr>
            <a:cxnSpLocks noChangeShapeType="1"/>
          </p:cNvCxnSpPr>
          <p:nvPr/>
        </p:nvCxnSpPr>
        <p:spPr bwMode="auto">
          <a:xfrm flipH="1">
            <a:off x="4157663" y="3589338"/>
            <a:ext cx="117475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2665" name="Connecteur droit 10"/>
          <p:cNvCxnSpPr>
            <a:cxnSpLocks noChangeShapeType="1"/>
          </p:cNvCxnSpPr>
          <p:nvPr/>
        </p:nvCxnSpPr>
        <p:spPr bwMode="auto">
          <a:xfrm>
            <a:off x="4568825" y="1193800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666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4701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4702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4703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4706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4707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4708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4709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4710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14711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4712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4713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4714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  <a:p>
            <a:r>
              <a:rPr lang="fr-FR" smtClean="0"/>
              <a:t>La méthode et programme de la formation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6749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6750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6751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6754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6755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6756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6757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6758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16759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6760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6761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6762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6763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8797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8798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8799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18802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8803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8804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18805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8806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18807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8808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8809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8810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8811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8812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0845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0846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0847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0850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20851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20852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20853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0854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20855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0856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0857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0858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0859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0860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0861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2893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2894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2895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2898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22899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22900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22901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02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22903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2904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2905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2906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2907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2908" name="AutoShape 36"/>
          <p:cNvCxnSpPr>
            <a:cxnSpLocks noChangeShapeType="1"/>
          </p:cNvCxnSpPr>
          <p:nvPr/>
        </p:nvCxnSpPr>
        <p:spPr bwMode="auto">
          <a:xfrm flipV="1">
            <a:off x="5199063" y="3990975"/>
            <a:ext cx="185737" cy="3635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2909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10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4941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4942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4943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4946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24947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24948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24949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50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24951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4952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4953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4954" name="AutoShape 37"/>
          <p:cNvCxnSpPr>
            <a:cxnSpLocks noChangeShapeType="1"/>
          </p:cNvCxnSpPr>
          <p:nvPr/>
        </p:nvCxnSpPr>
        <p:spPr bwMode="auto">
          <a:xfrm flipH="1" flipV="1">
            <a:off x="5334000" y="3400425"/>
            <a:ext cx="34925" cy="6111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4955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4956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4957" name="AutoShape 36"/>
          <p:cNvCxnSpPr>
            <a:cxnSpLocks noChangeShapeType="1"/>
          </p:cNvCxnSpPr>
          <p:nvPr/>
        </p:nvCxnSpPr>
        <p:spPr bwMode="auto">
          <a:xfrm flipV="1">
            <a:off x="5199063" y="3990975"/>
            <a:ext cx="185737" cy="3635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4958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4959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6989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6990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6991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6994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26995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26996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26997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6998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26999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7000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7001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7002" name="AutoShape 37"/>
          <p:cNvCxnSpPr>
            <a:cxnSpLocks noChangeShapeType="1"/>
          </p:cNvCxnSpPr>
          <p:nvPr/>
        </p:nvCxnSpPr>
        <p:spPr bwMode="auto">
          <a:xfrm flipH="1" flipV="1">
            <a:off x="5334000" y="3400425"/>
            <a:ext cx="34925" cy="6111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7003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7004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7005" name="AutoShape 36"/>
          <p:cNvCxnSpPr>
            <a:cxnSpLocks noChangeShapeType="1"/>
          </p:cNvCxnSpPr>
          <p:nvPr/>
        </p:nvCxnSpPr>
        <p:spPr bwMode="auto">
          <a:xfrm flipV="1">
            <a:off x="5199063" y="3990975"/>
            <a:ext cx="185737" cy="3635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7006" name="AutoShape 38"/>
          <p:cNvCxnSpPr>
            <a:cxnSpLocks noChangeShapeType="1"/>
          </p:cNvCxnSpPr>
          <p:nvPr/>
        </p:nvCxnSpPr>
        <p:spPr bwMode="auto">
          <a:xfrm flipH="1" flipV="1">
            <a:off x="4572000" y="2779713"/>
            <a:ext cx="752475" cy="630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7007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7008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29037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9038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9039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29042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29043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29044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29045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9046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29047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9048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9049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9050" name="AutoShape 37"/>
          <p:cNvCxnSpPr>
            <a:cxnSpLocks noChangeShapeType="1"/>
          </p:cNvCxnSpPr>
          <p:nvPr/>
        </p:nvCxnSpPr>
        <p:spPr bwMode="auto">
          <a:xfrm flipH="1" flipV="1">
            <a:off x="5334000" y="3400425"/>
            <a:ext cx="34925" cy="6111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9051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9052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9053" name="AutoShape 36"/>
          <p:cNvCxnSpPr>
            <a:cxnSpLocks noChangeShapeType="1"/>
          </p:cNvCxnSpPr>
          <p:nvPr/>
        </p:nvCxnSpPr>
        <p:spPr bwMode="auto">
          <a:xfrm flipV="1">
            <a:off x="5199063" y="3990975"/>
            <a:ext cx="185737" cy="3635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9054" name="AutoShape 38"/>
          <p:cNvCxnSpPr>
            <a:cxnSpLocks noChangeShapeType="1"/>
          </p:cNvCxnSpPr>
          <p:nvPr/>
        </p:nvCxnSpPr>
        <p:spPr bwMode="auto">
          <a:xfrm flipH="1" flipV="1">
            <a:off x="4572000" y="2779713"/>
            <a:ext cx="752475" cy="630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9055" name="AutoShape 46"/>
          <p:cNvCxnSpPr>
            <a:cxnSpLocks noChangeShapeType="1"/>
          </p:cNvCxnSpPr>
          <p:nvPr/>
        </p:nvCxnSpPr>
        <p:spPr bwMode="auto">
          <a:xfrm flipH="1">
            <a:off x="3492500" y="2779713"/>
            <a:ext cx="1081088" cy="433387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29056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9057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1085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1086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1087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1090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31091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31092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31093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094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31095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1096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1097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1098" name="AutoShape 37"/>
          <p:cNvCxnSpPr>
            <a:cxnSpLocks noChangeShapeType="1"/>
          </p:cNvCxnSpPr>
          <p:nvPr/>
        </p:nvCxnSpPr>
        <p:spPr bwMode="auto">
          <a:xfrm flipH="1" flipV="1">
            <a:off x="5334000" y="3400425"/>
            <a:ext cx="34925" cy="6111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1099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1100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1101" name="AutoShape 36"/>
          <p:cNvCxnSpPr>
            <a:cxnSpLocks noChangeShapeType="1"/>
          </p:cNvCxnSpPr>
          <p:nvPr/>
        </p:nvCxnSpPr>
        <p:spPr bwMode="auto">
          <a:xfrm flipV="1">
            <a:off x="5199063" y="3990975"/>
            <a:ext cx="185737" cy="3635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1102" name="AutoShape 38"/>
          <p:cNvCxnSpPr>
            <a:cxnSpLocks noChangeShapeType="1"/>
          </p:cNvCxnSpPr>
          <p:nvPr/>
        </p:nvCxnSpPr>
        <p:spPr bwMode="auto">
          <a:xfrm flipH="1" flipV="1">
            <a:off x="4572000" y="2779713"/>
            <a:ext cx="752475" cy="630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1103" name="AutoShape 46"/>
          <p:cNvCxnSpPr>
            <a:cxnSpLocks noChangeShapeType="1"/>
          </p:cNvCxnSpPr>
          <p:nvPr/>
        </p:nvCxnSpPr>
        <p:spPr bwMode="auto">
          <a:xfrm flipH="1">
            <a:off x="3492500" y="2779713"/>
            <a:ext cx="1081088" cy="433387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31104" name="AutoShape 47"/>
          <p:cNvCxnSpPr>
            <a:cxnSpLocks noChangeShapeType="1"/>
          </p:cNvCxnSpPr>
          <p:nvPr/>
        </p:nvCxnSpPr>
        <p:spPr bwMode="auto">
          <a:xfrm flipH="1">
            <a:off x="3276600" y="3282950"/>
            <a:ext cx="252413" cy="728663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31105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1106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3133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134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135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3138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33139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33140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33141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42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33143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3144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3145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3146" name="AutoShape 37"/>
          <p:cNvCxnSpPr>
            <a:cxnSpLocks noChangeShapeType="1"/>
          </p:cNvCxnSpPr>
          <p:nvPr/>
        </p:nvCxnSpPr>
        <p:spPr bwMode="auto">
          <a:xfrm flipH="1" flipV="1">
            <a:off x="5334000" y="3400425"/>
            <a:ext cx="34925" cy="6111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3147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3148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3149" name="AutoShape 36"/>
          <p:cNvCxnSpPr>
            <a:cxnSpLocks noChangeShapeType="1"/>
          </p:cNvCxnSpPr>
          <p:nvPr/>
        </p:nvCxnSpPr>
        <p:spPr bwMode="auto">
          <a:xfrm flipV="1">
            <a:off x="5199063" y="3990975"/>
            <a:ext cx="185737" cy="3635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3150" name="AutoShape 38"/>
          <p:cNvCxnSpPr>
            <a:cxnSpLocks noChangeShapeType="1"/>
          </p:cNvCxnSpPr>
          <p:nvPr/>
        </p:nvCxnSpPr>
        <p:spPr bwMode="auto">
          <a:xfrm flipH="1" flipV="1">
            <a:off x="4572000" y="2779713"/>
            <a:ext cx="752475" cy="630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3151" name="AutoShape 46"/>
          <p:cNvCxnSpPr>
            <a:cxnSpLocks noChangeShapeType="1"/>
          </p:cNvCxnSpPr>
          <p:nvPr/>
        </p:nvCxnSpPr>
        <p:spPr bwMode="auto">
          <a:xfrm flipH="1">
            <a:off x="3492500" y="2779713"/>
            <a:ext cx="1081088" cy="433387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33152" name="AutoShape 47"/>
          <p:cNvCxnSpPr>
            <a:cxnSpLocks noChangeShapeType="1"/>
          </p:cNvCxnSpPr>
          <p:nvPr/>
        </p:nvCxnSpPr>
        <p:spPr bwMode="auto">
          <a:xfrm flipH="1">
            <a:off x="3276600" y="3282950"/>
            <a:ext cx="252413" cy="728663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33153" name="AutoShape 48"/>
          <p:cNvCxnSpPr>
            <a:cxnSpLocks noChangeShapeType="1"/>
          </p:cNvCxnSpPr>
          <p:nvPr/>
        </p:nvCxnSpPr>
        <p:spPr bwMode="auto">
          <a:xfrm>
            <a:off x="3276600" y="4011613"/>
            <a:ext cx="215900" cy="6413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33154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155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5181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5182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5183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5186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35187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35188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35189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5190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35191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5192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5193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5194" name="AutoShape 37"/>
          <p:cNvCxnSpPr>
            <a:cxnSpLocks noChangeShapeType="1"/>
          </p:cNvCxnSpPr>
          <p:nvPr/>
        </p:nvCxnSpPr>
        <p:spPr bwMode="auto">
          <a:xfrm flipH="1" flipV="1">
            <a:off x="5334000" y="3400425"/>
            <a:ext cx="34925" cy="6111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5195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5196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5197" name="AutoShape 36"/>
          <p:cNvCxnSpPr>
            <a:cxnSpLocks noChangeShapeType="1"/>
          </p:cNvCxnSpPr>
          <p:nvPr/>
        </p:nvCxnSpPr>
        <p:spPr bwMode="auto">
          <a:xfrm flipV="1">
            <a:off x="5199063" y="3990975"/>
            <a:ext cx="185737" cy="3635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5198" name="AutoShape 38"/>
          <p:cNvCxnSpPr>
            <a:cxnSpLocks noChangeShapeType="1"/>
          </p:cNvCxnSpPr>
          <p:nvPr/>
        </p:nvCxnSpPr>
        <p:spPr bwMode="auto">
          <a:xfrm flipH="1" flipV="1">
            <a:off x="4572000" y="2779713"/>
            <a:ext cx="752475" cy="630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5199" name="AutoShape 46"/>
          <p:cNvCxnSpPr>
            <a:cxnSpLocks noChangeShapeType="1"/>
          </p:cNvCxnSpPr>
          <p:nvPr/>
        </p:nvCxnSpPr>
        <p:spPr bwMode="auto">
          <a:xfrm flipH="1">
            <a:off x="3492500" y="2779713"/>
            <a:ext cx="1081088" cy="433387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35200" name="AutoShape 47"/>
          <p:cNvCxnSpPr>
            <a:cxnSpLocks noChangeShapeType="1"/>
          </p:cNvCxnSpPr>
          <p:nvPr/>
        </p:nvCxnSpPr>
        <p:spPr bwMode="auto">
          <a:xfrm flipH="1">
            <a:off x="3276600" y="3282950"/>
            <a:ext cx="252413" cy="728663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35201" name="AutoShape 49"/>
          <p:cNvCxnSpPr>
            <a:cxnSpLocks noChangeShapeType="1"/>
          </p:cNvCxnSpPr>
          <p:nvPr/>
        </p:nvCxnSpPr>
        <p:spPr bwMode="auto">
          <a:xfrm>
            <a:off x="3492500" y="4652963"/>
            <a:ext cx="1081088" cy="720725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35202" name="AutoShape 48"/>
          <p:cNvCxnSpPr>
            <a:cxnSpLocks noChangeShapeType="1"/>
          </p:cNvCxnSpPr>
          <p:nvPr/>
        </p:nvCxnSpPr>
        <p:spPr bwMode="auto">
          <a:xfrm>
            <a:off x="3276600" y="4011613"/>
            <a:ext cx="215900" cy="6413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35203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5204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640763" cy="6005512"/>
          </a:xfrm>
          <a:ln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600" dirty="0" err="1" smtClean="0"/>
              <a:t>Rappel</a:t>
            </a:r>
            <a:r>
              <a:rPr lang="it-IT" sz="3600" dirty="0" smtClean="0"/>
              <a:t> des </a:t>
            </a:r>
            <a:r>
              <a:rPr lang="it-IT" sz="3600" dirty="0" err="1" smtClean="0"/>
              <a:t>grandes</a:t>
            </a:r>
            <a:r>
              <a:rPr lang="it-IT" sz="3600" dirty="0" smtClean="0"/>
              <a:t> </a:t>
            </a:r>
            <a:r>
              <a:rPr lang="it-IT" sz="3600" dirty="0" err="1" smtClean="0"/>
              <a:t>étapes</a:t>
            </a:r>
            <a:r>
              <a:rPr lang="it-IT" sz="3600" dirty="0" smtClean="0"/>
              <a:t> </a:t>
            </a:r>
            <a:r>
              <a:rPr lang="it-IT" sz="3600" dirty="0" err="1" smtClean="0"/>
              <a:t>jusqu’à</a:t>
            </a:r>
            <a:r>
              <a:rPr lang="it-IT" sz="3600" dirty="0" smtClean="0"/>
              <a:t> la </a:t>
            </a:r>
            <a:r>
              <a:rPr lang="it-IT" sz="3600" dirty="0" err="1" smtClean="0"/>
              <a:t>formation</a:t>
            </a:r>
            <a:r>
              <a:rPr lang="it-IT" sz="3600" dirty="0" smtClean="0"/>
              <a:t> des </a:t>
            </a:r>
            <a:r>
              <a:rPr lang="it-IT" sz="3600" dirty="0" err="1" smtClean="0"/>
              <a:t>facilitateurs</a:t>
            </a:r>
            <a:r>
              <a:rPr lang="it-IT" sz="3600" dirty="0" smtClean="0"/>
              <a:t>: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3600" dirty="0" smtClean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600" dirty="0" err="1" smtClean="0"/>
              <a:t>Choix</a:t>
            </a:r>
            <a:r>
              <a:rPr lang="it-IT" sz="3600" dirty="0" smtClean="0"/>
              <a:t> des </a:t>
            </a:r>
            <a:r>
              <a:rPr lang="it-IT" sz="3600" dirty="0" err="1" smtClean="0"/>
              <a:t>régions</a:t>
            </a:r>
            <a:r>
              <a:rPr lang="it-IT" sz="3600" dirty="0" smtClean="0"/>
              <a:t> </a:t>
            </a:r>
            <a:r>
              <a:rPr lang="it-IT" sz="3600" dirty="0" err="1" smtClean="0"/>
              <a:t>pilotes</a:t>
            </a:r>
            <a:endParaRPr lang="it-IT" sz="3600" dirty="0" smtClean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3600" dirty="0" err="1" smtClean="0"/>
              <a:t>Réunions</a:t>
            </a:r>
            <a:r>
              <a:rPr lang="it-IT" sz="3600" dirty="0" smtClean="0"/>
              <a:t> d’information </a:t>
            </a:r>
            <a:r>
              <a:rPr lang="it-IT" sz="3600" dirty="0" err="1" smtClean="0"/>
              <a:t>aux</a:t>
            </a:r>
            <a:r>
              <a:rPr lang="it-IT" sz="3600" dirty="0" smtClean="0"/>
              <a:t> </a:t>
            </a:r>
            <a:r>
              <a:rPr lang="it-IT" sz="3600" dirty="0" err="1" smtClean="0"/>
              <a:t>pouvoirs</a:t>
            </a:r>
            <a:r>
              <a:rPr lang="it-IT" sz="3600" dirty="0" smtClean="0"/>
              <a:t> </a:t>
            </a:r>
            <a:r>
              <a:rPr lang="it-IT" sz="3600" dirty="0" err="1" smtClean="0"/>
              <a:t>publics</a:t>
            </a:r>
            <a:r>
              <a:rPr lang="it-IT" sz="3600" dirty="0" smtClean="0"/>
              <a:t> et </a:t>
            </a:r>
            <a:r>
              <a:rPr lang="it-IT" sz="3600" dirty="0" err="1" smtClean="0"/>
              <a:t>acteurs</a:t>
            </a:r>
            <a:r>
              <a:rPr lang="it-IT" sz="3600" dirty="0" smtClean="0"/>
              <a:t> </a:t>
            </a:r>
            <a:r>
              <a:rPr lang="it-IT" sz="3600" dirty="0" err="1" smtClean="0"/>
              <a:t>locaux</a:t>
            </a:r>
            <a:r>
              <a:rPr lang="it-IT" sz="3600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r-FR" sz="3600" dirty="0" smtClean="0"/>
              <a:t>Constitution des plateformes multi-acteurs locales et choix des facilitateurs.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fr-FR" sz="3600" dirty="0" smtClean="0"/>
              <a:t>Formation des facilitateurs.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339975" y="209550"/>
            <a:ext cx="6804025" cy="587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buClr>
                <a:srgbClr val="FFFFCC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 i="1" dirty="0">
                <a:solidFill>
                  <a:srgbClr val="FFFFCC"/>
                </a:solidFill>
                <a:cs typeface="Arial" pitchFamily="34" charset="0"/>
              </a:rPr>
              <a:t>Le contexte </a:t>
            </a:r>
            <a:endParaRPr lang="it-IT" sz="3200" i="1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7229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7230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7231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7234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37235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37236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37237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7238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37239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7240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7241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7242" name="AutoShape 37"/>
          <p:cNvCxnSpPr>
            <a:cxnSpLocks noChangeShapeType="1"/>
          </p:cNvCxnSpPr>
          <p:nvPr/>
        </p:nvCxnSpPr>
        <p:spPr bwMode="auto">
          <a:xfrm flipH="1" flipV="1">
            <a:off x="5334000" y="3400425"/>
            <a:ext cx="34925" cy="6111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7243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7244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7245" name="AutoShape 36"/>
          <p:cNvCxnSpPr>
            <a:cxnSpLocks noChangeShapeType="1"/>
          </p:cNvCxnSpPr>
          <p:nvPr/>
        </p:nvCxnSpPr>
        <p:spPr bwMode="auto">
          <a:xfrm flipV="1">
            <a:off x="5199063" y="3990975"/>
            <a:ext cx="185737" cy="3635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7246" name="AutoShape 38"/>
          <p:cNvCxnSpPr>
            <a:cxnSpLocks noChangeShapeType="1"/>
          </p:cNvCxnSpPr>
          <p:nvPr/>
        </p:nvCxnSpPr>
        <p:spPr bwMode="auto">
          <a:xfrm flipH="1" flipV="1">
            <a:off x="4572000" y="2779713"/>
            <a:ext cx="752475" cy="630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7247" name="AutoShape 46"/>
          <p:cNvCxnSpPr>
            <a:cxnSpLocks noChangeShapeType="1"/>
          </p:cNvCxnSpPr>
          <p:nvPr/>
        </p:nvCxnSpPr>
        <p:spPr bwMode="auto">
          <a:xfrm flipH="1">
            <a:off x="3492500" y="2779713"/>
            <a:ext cx="1081088" cy="433387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37248" name="AutoShape 47"/>
          <p:cNvCxnSpPr>
            <a:cxnSpLocks noChangeShapeType="1"/>
          </p:cNvCxnSpPr>
          <p:nvPr/>
        </p:nvCxnSpPr>
        <p:spPr bwMode="auto">
          <a:xfrm flipH="1">
            <a:off x="3276600" y="3282950"/>
            <a:ext cx="252413" cy="728663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37249" name="AutoShape 49"/>
          <p:cNvCxnSpPr>
            <a:cxnSpLocks noChangeShapeType="1"/>
          </p:cNvCxnSpPr>
          <p:nvPr/>
        </p:nvCxnSpPr>
        <p:spPr bwMode="auto">
          <a:xfrm>
            <a:off x="3492500" y="4652963"/>
            <a:ext cx="1081088" cy="720725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37250" name="AutoShape 48"/>
          <p:cNvCxnSpPr>
            <a:cxnSpLocks noChangeShapeType="1"/>
          </p:cNvCxnSpPr>
          <p:nvPr/>
        </p:nvCxnSpPr>
        <p:spPr bwMode="auto">
          <a:xfrm>
            <a:off x="3276600" y="4011613"/>
            <a:ext cx="215900" cy="6413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37251" name="AutoShape 50"/>
          <p:cNvCxnSpPr>
            <a:cxnSpLocks noChangeShapeType="1"/>
          </p:cNvCxnSpPr>
          <p:nvPr/>
        </p:nvCxnSpPr>
        <p:spPr bwMode="auto">
          <a:xfrm flipV="1">
            <a:off x="4537075" y="4725988"/>
            <a:ext cx="1258888" cy="64770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37252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7253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9277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9278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9279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39282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39283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39284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39285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9286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39287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9288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9289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9290" name="AutoShape 37"/>
          <p:cNvCxnSpPr>
            <a:cxnSpLocks noChangeShapeType="1"/>
          </p:cNvCxnSpPr>
          <p:nvPr/>
        </p:nvCxnSpPr>
        <p:spPr bwMode="auto">
          <a:xfrm flipH="1" flipV="1">
            <a:off x="5334000" y="3400425"/>
            <a:ext cx="34925" cy="6111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9291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9292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9293" name="AutoShape 36"/>
          <p:cNvCxnSpPr>
            <a:cxnSpLocks noChangeShapeType="1"/>
          </p:cNvCxnSpPr>
          <p:nvPr/>
        </p:nvCxnSpPr>
        <p:spPr bwMode="auto">
          <a:xfrm flipV="1">
            <a:off x="5199063" y="3990975"/>
            <a:ext cx="185737" cy="3635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9294" name="AutoShape 38"/>
          <p:cNvCxnSpPr>
            <a:cxnSpLocks noChangeShapeType="1"/>
          </p:cNvCxnSpPr>
          <p:nvPr/>
        </p:nvCxnSpPr>
        <p:spPr bwMode="auto">
          <a:xfrm flipH="1" flipV="1">
            <a:off x="4572000" y="2779713"/>
            <a:ext cx="752475" cy="630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39295" name="AutoShape 46"/>
          <p:cNvCxnSpPr>
            <a:cxnSpLocks noChangeShapeType="1"/>
          </p:cNvCxnSpPr>
          <p:nvPr/>
        </p:nvCxnSpPr>
        <p:spPr bwMode="auto">
          <a:xfrm flipH="1">
            <a:off x="3492500" y="2779713"/>
            <a:ext cx="1081088" cy="433387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39296" name="AutoShape 47"/>
          <p:cNvCxnSpPr>
            <a:cxnSpLocks noChangeShapeType="1"/>
          </p:cNvCxnSpPr>
          <p:nvPr/>
        </p:nvCxnSpPr>
        <p:spPr bwMode="auto">
          <a:xfrm flipH="1">
            <a:off x="3276600" y="3282950"/>
            <a:ext cx="252413" cy="728663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39297" name="AutoShape 49"/>
          <p:cNvCxnSpPr>
            <a:cxnSpLocks noChangeShapeType="1"/>
          </p:cNvCxnSpPr>
          <p:nvPr/>
        </p:nvCxnSpPr>
        <p:spPr bwMode="auto">
          <a:xfrm>
            <a:off x="3492500" y="4652963"/>
            <a:ext cx="1081088" cy="720725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39298" name="AutoShape 48"/>
          <p:cNvCxnSpPr>
            <a:cxnSpLocks noChangeShapeType="1"/>
          </p:cNvCxnSpPr>
          <p:nvPr/>
        </p:nvCxnSpPr>
        <p:spPr bwMode="auto">
          <a:xfrm>
            <a:off x="3276600" y="4011613"/>
            <a:ext cx="215900" cy="6413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39299" name="AutoShape 50"/>
          <p:cNvCxnSpPr>
            <a:cxnSpLocks noChangeShapeType="1"/>
          </p:cNvCxnSpPr>
          <p:nvPr/>
        </p:nvCxnSpPr>
        <p:spPr bwMode="auto">
          <a:xfrm flipV="1">
            <a:off x="4537075" y="4725988"/>
            <a:ext cx="1258888" cy="64770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39300" name="AutoShape 51"/>
          <p:cNvCxnSpPr>
            <a:cxnSpLocks noChangeShapeType="1"/>
          </p:cNvCxnSpPr>
          <p:nvPr/>
        </p:nvCxnSpPr>
        <p:spPr bwMode="auto">
          <a:xfrm flipV="1">
            <a:off x="5795963" y="3983038"/>
            <a:ext cx="360362" cy="7429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39301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9302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41325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1326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1327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41330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41331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41332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41333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1334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41335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1336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1337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1338" name="AutoShape 37"/>
          <p:cNvCxnSpPr>
            <a:cxnSpLocks noChangeShapeType="1"/>
          </p:cNvCxnSpPr>
          <p:nvPr/>
        </p:nvCxnSpPr>
        <p:spPr bwMode="auto">
          <a:xfrm flipH="1" flipV="1">
            <a:off x="5334000" y="3400425"/>
            <a:ext cx="34925" cy="6111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1339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1340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1341" name="AutoShape 36"/>
          <p:cNvCxnSpPr>
            <a:cxnSpLocks noChangeShapeType="1"/>
          </p:cNvCxnSpPr>
          <p:nvPr/>
        </p:nvCxnSpPr>
        <p:spPr bwMode="auto">
          <a:xfrm flipV="1">
            <a:off x="5199063" y="3990975"/>
            <a:ext cx="185737" cy="3635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1342" name="AutoShape 38"/>
          <p:cNvCxnSpPr>
            <a:cxnSpLocks noChangeShapeType="1"/>
          </p:cNvCxnSpPr>
          <p:nvPr/>
        </p:nvCxnSpPr>
        <p:spPr bwMode="auto">
          <a:xfrm flipH="1" flipV="1">
            <a:off x="4572000" y="2779713"/>
            <a:ext cx="752475" cy="630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1343" name="AutoShape 46"/>
          <p:cNvCxnSpPr>
            <a:cxnSpLocks noChangeShapeType="1"/>
          </p:cNvCxnSpPr>
          <p:nvPr/>
        </p:nvCxnSpPr>
        <p:spPr bwMode="auto">
          <a:xfrm flipH="1">
            <a:off x="3492500" y="2779713"/>
            <a:ext cx="1081088" cy="433387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1344" name="AutoShape 47"/>
          <p:cNvCxnSpPr>
            <a:cxnSpLocks noChangeShapeType="1"/>
          </p:cNvCxnSpPr>
          <p:nvPr/>
        </p:nvCxnSpPr>
        <p:spPr bwMode="auto">
          <a:xfrm flipH="1">
            <a:off x="3276600" y="3282950"/>
            <a:ext cx="252413" cy="728663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1345" name="AutoShape 49"/>
          <p:cNvCxnSpPr>
            <a:cxnSpLocks noChangeShapeType="1"/>
          </p:cNvCxnSpPr>
          <p:nvPr/>
        </p:nvCxnSpPr>
        <p:spPr bwMode="auto">
          <a:xfrm>
            <a:off x="3492500" y="4652963"/>
            <a:ext cx="1081088" cy="720725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1346" name="AutoShape 48"/>
          <p:cNvCxnSpPr>
            <a:cxnSpLocks noChangeShapeType="1"/>
          </p:cNvCxnSpPr>
          <p:nvPr/>
        </p:nvCxnSpPr>
        <p:spPr bwMode="auto">
          <a:xfrm>
            <a:off x="3276600" y="4011613"/>
            <a:ext cx="215900" cy="6413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1347" name="AutoShape 50"/>
          <p:cNvCxnSpPr>
            <a:cxnSpLocks noChangeShapeType="1"/>
          </p:cNvCxnSpPr>
          <p:nvPr/>
        </p:nvCxnSpPr>
        <p:spPr bwMode="auto">
          <a:xfrm flipV="1">
            <a:off x="4537075" y="4725988"/>
            <a:ext cx="1258888" cy="64770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1348" name="AutoShape 51"/>
          <p:cNvCxnSpPr>
            <a:cxnSpLocks noChangeShapeType="1"/>
          </p:cNvCxnSpPr>
          <p:nvPr/>
        </p:nvCxnSpPr>
        <p:spPr bwMode="auto">
          <a:xfrm flipV="1">
            <a:off x="5795963" y="3983038"/>
            <a:ext cx="360362" cy="7429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1349" name="AutoShape 52"/>
          <p:cNvCxnSpPr>
            <a:cxnSpLocks noChangeShapeType="1"/>
          </p:cNvCxnSpPr>
          <p:nvPr/>
        </p:nvCxnSpPr>
        <p:spPr bwMode="auto">
          <a:xfrm flipH="1" flipV="1">
            <a:off x="5795963" y="2997200"/>
            <a:ext cx="360362" cy="935038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1350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1351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43373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74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75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43378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43379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43380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43381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382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43383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3384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3385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3386" name="AutoShape 37"/>
          <p:cNvCxnSpPr>
            <a:cxnSpLocks noChangeShapeType="1"/>
          </p:cNvCxnSpPr>
          <p:nvPr/>
        </p:nvCxnSpPr>
        <p:spPr bwMode="auto">
          <a:xfrm flipH="1" flipV="1">
            <a:off x="5334000" y="3400425"/>
            <a:ext cx="34925" cy="6111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3387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3388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3389" name="AutoShape 36"/>
          <p:cNvCxnSpPr>
            <a:cxnSpLocks noChangeShapeType="1"/>
          </p:cNvCxnSpPr>
          <p:nvPr/>
        </p:nvCxnSpPr>
        <p:spPr bwMode="auto">
          <a:xfrm flipV="1">
            <a:off x="5199063" y="3990975"/>
            <a:ext cx="185737" cy="3635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3390" name="AutoShape 38"/>
          <p:cNvCxnSpPr>
            <a:cxnSpLocks noChangeShapeType="1"/>
          </p:cNvCxnSpPr>
          <p:nvPr/>
        </p:nvCxnSpPr>
        <p:spPr bwMode="auto">
          <a:xfrm flipH="1" flipV="1">
            <a:off x="4572000" y="2779713"/>
            <a:ext cx="752475" cy="630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3391" name="AutoShape 46"/>
          <p:cNvCxnSpPr>
            <a:cxnSpLocks noChangeShapeType="1"/>
          </p:cNvCxnSpPr>
          <p:nvPr/>
        </p:nvCxnSpPr>
        <p:spPr bwMode="auto">
          <a:xfrm flipH="1">
            <a:off x="3492500" y="2779713"/>
            <a:ext cx="1081088" cy="433387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3392" name="AutoShape 47"/>
          <p:cNvCxnSpPr>
            <a:cxnSpLocks noChangeShapeType="1"/>
          </p:cNvCxnSpPr>
          <p:nvPr/>
        </p:nvCxnSpPr>
        <p:spPr bwMode="auto">
          <a:xfrm flipH="1">
            <a:off x="3276600" y="3282950"/>
            <a:ext cx="252413" cy="728663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3393" name="AutoShape 49"/>
          <p:cNvCxnSpPr>
            <a:cxnSpLocks noChangeShapeType="1"/>
          </p:cNvCxnSpPr>
          <p:nvPr/>
        </p:nvCxnSpPr>
        <p:spPr bwMode="auto">
          <a:xfrm>
            <a:off x="3492500" y="4652963"/>
            <a:ext cx="1081088" cy="720725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3394" name="AutoShape 48"/>
          <p:cNvCxnSpPr>
            <a:cxnSpLocks noChangeShapeType="1"/>
          </p:cNvCxnSpPr>
          <p:nvPr/>
        </p:nvCxnSpPr>
        <p:spPr bwMode="auto">
          <a:xfrm>
            <a:off x="3276600" y="4011613"/>
            <a:ext cx="215900" cy="6413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3395" name="AutoShape 50"/>
          <p:cNvCxnSpPr>
            <a:cxnSpLocks noChangeShapeType="1"/>
          </p:cNvCxnSpPr>
          <p:nvPr/>
        </p:nvCxnSpPr>
        <p:spPr bwMode="auto">
          <a:xfrm flipV="1">
            <a:off x="4537075" y="4725988"/>
            <a:ext cx="1258888" cy="64770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3396" name="AutoShape 51"/>
          <p:cNvCxnSpPr>
            <a:cxnSpLocks noChangeShapeType="1"/>
          </p:cNvCxnSpPr>
          <p:nvPr/>
        </p:nvCxnSpPr>
        <p:spPr bwMode="auto">
          <a:xfrm flipV="1">
            <a:off x="5795963" y="3983038"/>
            <a:ext cx="360362" cy="7429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3397" name="AutoShape 52"/>
          <p:cNvCxnSpPr>
            <a:cxnSpLocks noChangeShapeType="1"/>
          </p:cNvCxnSpPr>
          <p:nvPr/>
        </p:nvCxnSpPr>
        <p:spPr bwMode="auto">
          <a:xfrm flipH="1" flipV="1">
            <a:off x="5795963" y="2997200"/>
            <a:ext cx="360362" cy="935038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3398" name="AutoShape 53"/>
          <p:cNvCxnSpPr>
            <a:cxnSpLocks noChangeShapeType="1"/>
          </p:cNvCxnSpPr>
          <p:nvPr/>
        </p:nvCxnSpPr>
        <p:spPr bwMode="auto">
          <a:xfrm flipH="1" flipV="1">
            <a:off x="4573588" y="2133600"/>
            <a:ext cx="1222375" cy="86360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3399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400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45421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5422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5423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45426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45427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45428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45429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5430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45431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5432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5433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5434" name="AutoShape 37"/>
          <p:cNvCxnSpPr>
            <a:cxnSpLocks noChangeShapeType="1"/>
          </p:cNvCxnSpPr>
          <p:nvPr/>
        </p:nvCxnSpPr>
        <p:spPr bwMode="auto">
          <a:xfrm flipH="1" flipV="1">
            <a:off x="5334000" y="3400425"/>
            <a:ext cx="34925" cy="6111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5435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5436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5437" name="AutoShape 36"/>
          <p:cNvCxnSpPr>
            <a:cxnSpLocks noChangeShapeType="1"/>
          </p:cNvCxnSpPr>
          <p:nvPr/>
        </p:nvCxnSpPr>
        <p:spPr bwMode="auto">
          <a:xfrm flipV="1">
            <a:off x="5199063" y="3990975"/>
            <a:ext cx="185737" cy="3635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5438" name="AutoShape 38"/>
          <p:cNvCxnSpPr>
            <a:cxnSpLocks noChangeShapeType="1"/>
          </p:cNvCxnSpPr>
          <p:nvPr/>
        </p:nvCxnSpPr>
        <p:spPr bwMode="auto">
          <a:xfrm flipH="1" flipV="1">
            <a:off x="4572000" y="2779713"/>
            <a:ext cx="752475" cy="630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5439" name="AutoShape 46"/>
          <p:cNvCxnSpPr>
            <a:cxnSpLocks noChangeShapeType="1"/>
          </p:cNvCxnSpPr>
          <p:nvPr/>
        </p:nvCxnSpPr>
        <p:spPr bwMode="auto">
          <a:xfrm flipH="1">
            <a:off x="3492500" y="2779713"/>
            <a:ext cx="1081088" cy="433387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5440" name="AutoShape 47"/>
          <p:cNvCxnSpPr>
            <a:cxnSpLocks noChangeShapeType="1"/>
          </p:cNvCxnSpPr>
          <p:nvPr/>
        </p:nvCxnSpPr>
        <p:spPr bwMode="auto">
          <a:xfrm flipH="1">
            <a:off x="3276600" y="3282950"/>
            <a:ext cx="252413" cy="728663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5441" name="AutoShape 49"/>
          <p:cNvCxnSpPr>
            <a:cxnSpLocks noChangeShapeType="1"/>
          </p:cNvCxnSpPr>
          <p:nvPr/>
        </p:nvCxnSpPr>
        <p:spPr bwMode="auto">
          <a:xfrm>
            <a:off x="3492500" y="4652963"/>
            <a:ext cx="1081088" cy="720725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5442" name="AutoShape 48"/>
          <p:cNvCxnSpPr>
            <a:cxnSpLocks noChangeShapeType="1"/>
          </p:cNvCxnSpPr>
          <p:nvPr/>
        </p:nvCxnSpPr>
        <p:spPr bwMode="auto">
          <a:xfrm>
            <a:off x="3276600" y="4011613"/>
            <a:ext cx="215900" cy="6413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5443" name="AutoShape 50"/>
          <p:cNvCxnSpPr>
            <a:cxnSpLocks noChangeShapeType="1"/>
          </p:cNvCxnSpPr>
          <p:nvPr/>
        </p:nvCxnSpPr>
        <p:spPr bwMode="auto">
          <a:xfrm flipV="1">
            <a:off x="4537075" y="4725988"/>
            <a:ext cx="1258888" cy="64770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5444" name="AutoShape 51"/>
          <p:cNvCxnSpPr>
            <a:cxnSpLocks noChangeShapeType="1"/>
          </p:cNvCxnSpPr>
          <p:nvPr/>
        </p:nvCxnSpPr>
        <p:spPr bwMode="auto">
          <a:xfrm flipV="1">
            <a:off x="5795963" y="3983038"/>
            <a:ext cx="360362" cy="7429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5445" name="AutoShape 52"/>
          <p:cNvCxnSpPr>
            <a:cxnSpLocks noChangeShapeType="1"/>
          </p:cNvCxnSpPr>
          <p:nvPr/>
        </p:nvCxnSpPr>
        <p:spPr bwMode="auto">
          <a:xfrm flipH="1" flipV="1">
            <a:off x="5795963" y="2997200"/>
            <a:ext cx="360362" cy="935038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5446" name="AutoShape 53"/>
          <p:cNvCxnSpPr>
            <a:cxnSpLocks noChangeShapeType="1"/>
          </p:cNvCxnSpPr>
          <p:nvPr/>
        </p:nvCxnSpPr>
        <p:spPr bwMode="auto">
          <a:xfrm flipH="1" flipV="1">
            <a:off x="4573588" y="2133600"/>
            <a:ext cx="1222375" cy="86360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5447" name="AutoShape 62"/>
          <p:cNvCxnSpPr>
            <a:cxnSpLocks noChangeShapeType="1"/>
          </p:cNvCxnSpPr>
          <p:nvPr/>
        </p:nvCxnSpPr>
        <p:spPr bwMode="auto">
          <a:xfrm flipH="1">
            <a:off x="2987675" y="2241550"/>
            <a:ext cx="1584325" cy="538163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45448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5449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47469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7470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7471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47474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47475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47476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47477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7478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47479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7480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7481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7482" name="AutoShape 37"/>
          <p:cNvCxnSpPr>
            <a:cxnSpLocks noChangeShapeType="1"/>
          </p:cNvCxnSpPr>
          <p:nvPr/>
        </p:nvCxnSpPr>
        <p:spPr bwMode="auto">
          <a:xfrm flipH="1" flipV="1">
            <a:off x="5334000" y="3400425"/>
            <a:ext cx="34925" cy="6111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7483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7484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7485" name="AutoShape 36"/>
          <p:cNvCxnSpPr>
            <a:cxnSpLocks noChangeShapeType="1"/>
          </p:cNvCxnSpPr>
          <p:nvPr/>
        </p:nvCxnSpPr>
        <p:spPr bwMode="auto">
          <a:xfrm flipV="1">
            <a:off x="5199063" y="3990975"/>
            <a:ext cx="185737" cy="3635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7486" name="AutoShape 38"/>
          <p:cNvCxnSpPr>
            <a:cxnSpLocks noChangeShapeType="1"/>
          </p:cNvCxnSpPr>
          <p:nvPr/>
        </p:nvCxnSpPr>
        <p:spPr bwMode="auto">
          <a:xfrm flipH="1" flipV="1">
            <a:off x="4572000" y="2779713"/>
            <a:ext cx="752475" cy="630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7487" name="AutoShape 46"/>
          <p:cNvCxnSpPr>
            <a:cxnSpLocks noChangeShapeType="1"/>
          </p:cNvCxnSpPr>
          <p:nvPr/>
        </p:nvCxnSpPr>
        <p:spPr bwMode="auto">
          <a:xfrm flipH="1">
            <a:off x="3492500" y="2779713"/>
            <a:ext cx="1081088" cy="433387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7488" name="AutoShape 47"/>
          <p:cNvCxnSpPr>
            <a:cxnSpLocks noChangeShapeType="1"/>
          </p:cNvCxnSpPr>
          <p:nvPr/>
        </p:nvCxnSpPr>
        <p:spPr bwMode="auto">
          <a:xfrm flipH="1">
            <a:off x="3276600" y="3282950"/>
            <a:ext cx="252413" cy="728663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7489" name="AutoShape 49"/>
          <p:cNvCxnSpPr>
            <a:cxnSpLocks noChangeShapeType="1"/>
          </p:cNvCxnSpPr>
          <p:nvPr/>
        </p:nvCxnSpPr>
        <p:spPr bwMode="auto">
          <a:xfrm>
            <a:off x="3492500" y="4652963"/>
            <a:ext cx="1081088" cy="720725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7490" name="AutoShape 48"/>
          <p:cNvCxnSpPr>
            <a:cxnSpLocks noChangeShapeType="1"/>
          </p:cNvCxnSpPr>
          <p:nvPr/>
        </p:nvCxnSpPr>
        <p:spPr bwMode="auto">
          <a:xfrm>
            <a:off x="3276600" y="4011613"/>
            <a:ext cx="215900" cy="6413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7491" name="AutoShape 50"/>
          <p:cNvCxnSpPr>
            <a:cxnSpLocks noChangeShapeType="1"/>
          </p:cNvCxnSpPr>
          <p:nvPr/>
        </p:nvCxnSpPr>
        <p:spPr bwMode="auto">
          <a:xfrm flipV="1">
            <a:off x="4537075" y="4725988"/>
            <a:ext cx="1258888" cy="64770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7492" name="AutoShape 51"/>
          <p:cNvCxnSpPr>
            <a:cxnSpLocks noChangeShapeType="1"/>
          </p:cNvCxnSpPr>
          <p:nvPr/>
        </p:nvCxnSpPr>
        <p:spPr bwMode="auto">
          <a:xfrm flipV="1">
            <a:off x="5795963" y="3983038"/>
            <a:ext cx="360362" cy="7429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7493" name="AutoShape 52"/>
          <p:cNvCxnSpPr>
            <a:cxnSpLocks noChangeShapeType="1"/>
          </p:cNvCxnSpPr>
          <p:nvPr/>
        </p:nvCxnSpPr>
        <p:spPr bwMode="auto">
          <a:xfrm flipH="1" flipV="1">
            <a:off x="5795963" y="2997200"/>
            <a:ext cx="360362" cy="935038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7494" name="AutoShape 53"/>
          <p:cNvCxnSpPr>
            <a:cxnSpLocks noChangeShapeType="1"/>
          </p:cNvCxnSpPr>
          <p:nvPr/>
        </p:nvCxnSpPr>
        <p:spPr bwMode="auto">
          <a:xfrm flipH="1" flipV="1">
            <a:off x="4573588" y="2133600"/>
            <a:ext cx="1222375" cy="86360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7495" name="AutoShape 62"/>
          <p:cNvCxnSpPr>
            <a:cxnSpLocks noChangeShapeType="1"/>
          </p:cNvCxnSpPr>
          <p:nvPr/>
        </p:nvCxnSpPr>
        <p:spPr bwMode="auto">
          <a:xfrm flipH="1">
            <a:off x="2987675" y="2241550"/>
            <a:ext cx="1584325" cy="538163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47496" name="AutoShape 63"/>
          <p:cNvCxnSpPr>
            <a:cxnSpLocks noChangeShapeType="1"/>
          </p:cNvCxnSpPr>
          <p:nvPr/>
        </p:nvCxnSpPr>
        <p:spPr bwMode="auto">
          <a:xfrm flipH="1">
            <a:off x="2700338" y="2817813"/>
            <a:ext cx="287337" cy="1079500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47497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7498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49517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9518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9519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49522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49523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49524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49525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9526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49527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9528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9529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9530" name="AutoShape 37"/>
          <p:cNvCxnSpPr>
            <a:cxnSpLocks noChangeShapeType="1"/>
          </p:cNvCxnSpPr>
          <p:nvPr/>
        </p:nvCxnSpPr>
        <p:spPr bwMode="auto">
          <a:xfrm flipH="1" flipV="1">
            <a:off x="5334000" y="3400425"/>
            <a:ext cx="34925" cy="6111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9531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9532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9533" name="AutoShape 36"/>
          <p:cNvCxnSpPr>
            <a:cxnSpLocks noChangeShapeType="1"/>
          </p:cNvCxnSpPr>
          <p:nvPr/>
        </p:nvCxnSpPr>
        <p:spPr bwMode="auto">
          <a:xfrm flipV="1">
            <a:off x="5199063" y="3990975"/>
            <a:ext cx="185737" cy="3635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9534" name="AutoShape 38"/>
          <p:cNvCxnSpPr>
            <a:cxnSpLocks noChangeShapeType="1"/>
          </p:cNvCxnSpPr>
          <p:nvPr/>
        </p:nvCxnSpPr>
        <p:spPr bwMode="auto">
          <a:xfrm flipH="1" flipV="1">
            <a:off x="4572000" y="2779713"/>
            <a:ext cx="752475" cy="630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49535" name="AutoShape 46"/>
          <p:cNvCxnSpPr>
            <a:cxnSpLocks noChangeShapeType="1"/>
          </p:cNvCxnSpPr>
          <p:nvPr/>
        </p:nvCxnSpPr>
        <p:spPr bwMode="auto">
          <a:xfrm flipH="1">
            <a:off x="3492500" y="2779713"/>
            <a:ext cx="1081088" cy="433387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9536" name="AutoShape 47"/>
          <p:cNvCxnSpPr>
            <a:cxnSpLocks noChangeShapeType="1"/>
          </p:cNvCxnSpPr>
          <p:nvPr/>
        </p:nvCxnSpPr>
        <p:spPr bwMode="auto">
          <a:xfrm flipH="1">
            <a:off x="3276600" y="3282950"/>
            <a:ext cx="252413" cy="728663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9537" name="AutoShape 49"/>
          <p:cNvCxnSpPr>
            <a:cxnSpLocks noChangeShapeType="1"/>
          </p:cNvCxnSpPr>
          <p:nvPr/>
        </p:nvCxnSpPr>
        <p:spPr bwMode="auto">
          <a:xfrm>
            <a:off x="3492500" y="4652963"/>
            <a:ext cx="1081088" cy="720725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9538" name="AutoShape 48"/>
          <p:cNvCxnSpPr>
            <a:cxnSpLocks noChangeShapeType="1"/>
          </p:cNvCxnSpPr>
          <p:nvPr/>
        </p:nvCxnSpPr>
        <p:spPr bwMode="auto">
          <a:xfrm>
            <a:off x="3276600" y="4011613"/>
            <a:ext cx="215900" cy="6413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9539" name="AutoShape 50"/>
          <p:cNvCxnSpPr>
            <a:cxnSpLocks noChangeShapeType="1"/>
          </p:cNvCxnSpPr>
          <p:nvPr/>
        </p:nvCxnSpPr>
        <p:spPr bwMode="auto">
          <a:xfrm flipV="1">
            <a:off x="4537075" y="4725988"/>
            <a:ext cx="1258888" cy="64770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9540" name="AutoShape 51"/>
          <p:cNvCxnSpPr>
            <a:cxnSpLocks noChangeShapeType="1"/>
          </p:cNvCxnSpPr>
          <p:nvPr/>
        </p:nvCxnSpPr>
        <p:spPr bwMode="auto">
          <a:xfrm flipV="1">
            <a:off x="5795963" y="3983038"/>
            <a:ext cx="360362" cy="7429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9541" name="AutoShape 52"/>
          <p:cNvCxnSpPr>
            <a:cxnSpLocks noChangeShapeType="1"/>
          </p:cNvCxnSpPr>
          <p:nvPr/>
        </p:nvCxnSpPr>
        <p:spPr bwMode="auto">
          <a:xfrm flipH="1" flipV="1">
            <a:off x="5795963" y="2997200"/>
            <a:ext cx="360362" cy="935038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9542" name="AutoShape 53"/>
          <p:cNvCxnSpPr>
            <a:cxnSpLocks noChangeShapeType="1"/>
          </p:cNvCxnSpPr>
          <p:nvPr/>
        </p:nvCxnSpPr>
        <p:spPr bwMode="auto">
          <a:xfrm flipH="1" flipV="1">
            <a:off x="4573588" y="2133600"/>
            <a:ext cx="1222375" cy="86360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49543" name="AutoShape 62"/>
          <p:cNvCxnSpPr>
            <a:cxnSpLocks noChangeShapeType="1"/>
          </p:cNvCxnSpPr>
          <p:nvPr/>
        </p:nvCxnSpPr>
        <p:spPr bwMode="auto">
          <a:xfrm flipH="1">
            <a:off x="2987675" y="2241550"/>
            <a:ext cx="1584325" cy="538163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49544" name="AutoShape 63"/>
          <p:cNvCxnSpPr>
            <a:cxnSpLocks noChangeShapeType="1"/>
          </p:cNvCxnSpPr>
          <p:nvPr/>
        </p:nvCxnSpPr>
        <p:spPr bwMode="auto">
          <a:xfrm flipH="1">
            <a:off x="2700338" y="2817813"/>
            <a:ext cx="287337" cy="1079500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49545" name="AutoShape 67"/>
          <p:cNvCxnSpPr>
            <a:cxnSpLocks noChangeShapeType="1"/>
          </p:cNvCxnSpPr>
          <p:nvPr/>
        </p:nvCxnSpPr>
        <p:spPr bwMode="auto">
          <a:xfrm>
            <a:off x="2700338" y="3897313"/>
            <a:ext cx="144462" cy="1085850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49546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9547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51565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1566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1567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51570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51571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51572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51573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1574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51575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1576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1577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1578" name="AutoShape 37"/>
          <p:cNvCxnSpPr>
            <a:cxnSpLocks noChangeShapeType="1"/>
          </p:cNvCxnSpPr>
          <p:nvPr/>
        </p:nvCxnSpPr>
        <p:spPr bwMode="auto">
          <a:xfrm flipH="1" flipV="1">
            <a:off x="5334000" y="3400425"/>
            <a:ext cx="34925" cy="6111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1579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1580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1581" name="AutoShape 36"/>
          <p:cNvCxnSpPr>
            <a:cxnSpLocks noChangeShapeType="1"/>
          </p:cNvCxnSpPr>
          <p:nvPr/>
        </p:nvCxnSpPr>
        <p:spPr bwMode="auto">
          <a:xfrm flipV="1">
            <a:off x="5199063" y="3990975"/>
            <a:ext cx="185737" cy="3635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1582" name="AutoShape 38"/>
          <p:cNvCxnSpPr>
            <a:cxnSpLocks noChangeShapeType="1"/>
          </p:cNvCxnSpPr>
          <p:nvPr/>
        </p:nvCxnSpPr>
        <p:spPr bwMode="auto">
          <a:xfrm flipH="1" flipV="1">
            <a:off x="4572000" y="2779713"/>
            <a:ext cx="752475" cy="630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1583" name="AutoShape 46"/>
          <p:cNvCxnSpPr>
            <a:cxnSpLocks noChangeShapeType="1"/>
          </p:cNvCxnSpPr>
          <p:nvPr/>
        </p:nvCxnSpPr>
        <p:spPr bwMode="auto">
          <a:xfrm flipH="1">
            <a:off x="3492500" y="2779713"/>
            <a:ext cx="1081088" cy="433387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1584" name="AutoShape 47"/>
          <p:cNvCxnSpPr>
            <a:cxnSpLocks noChangeShapeType="1"/>
          </p:cNvCxnSpPr>
          <p:nvPr/>
        </p:nvCxnSpPr>
        <p:spPr bwMode="auto">
          <a:xfrm flipH="1">
            <a:off x="3276600" y="3282950"/>
            <a:ext cx="252413" cy="728663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1585" name="AutoShape 49"/>
          <p:cNvCxnSpPr>
            <a:cxnSpLocks noChangeShapeType="1"/>
          </p:cNvCxnSpPr>
          <p:nvPr/>
        </p:nvCxnSpPr>
        <p:spPr bwMode="auto">
          <a:xfrm>
            <a:off x="3492500" y="4652963"/>
            <a:ext cx="1081088" cy="720725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1586" name="AutoShape 48"/>
          <p:cNvCxnSpPr>
            <a:cxnSpLocks noChangeShapeType="1"/>
          </p:cNvCxnSpPr>
          <p:nvPr/>
        </p:nvCxnSpPr>
        <p:spPr bwMode="auto">
          <a:xfrm>
            <a:off x="3276600" y="4011613"/>
            <a:ext cx="215900" cy="6413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1587" name="AutoShape 50"/>
          <p:cNvCxnSpPr>
            <a:cxnSpLocks noChangeShapeType="1"/>
          </p:cNvCxnSpPr>
          <p:nvPr/>
        </p:nvCxnSpPr>
        <p:spPr bwMode="auto">
          <a:xfrm flipV="1">
            <a:off x="4537075" y="4725988"/>
            <a:ext cx="1258888" cy="64770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1588" name="AutoShape 51"/>
          <p:cNvCxnSpPr>
            <a:cxnSpLocks noChangeShapeType="1"/>
          </p:cNvCxnSpPr>
          <p:nvPr/>
        </p:nvCxnSpPr>
        <p:spPr bwMode="auto">
          <a:xfrm flipV="1">
            <a:off x="5795963" y="3983038"/>
            <a:ext cx="360362" cy="7429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1589" name="AutoShape 52"/>
          <p:cNvCxnSpPr>
            <a:cxnSpLocks noChangeShapeType="1"/>
          </p:cNvCxnSpPr>
          <p:nvPr/>
        </p:nvCxnSpPr>
        <p:spPr bwMode="auto">
          <a:xfrm flipH="1" flipV="1">
            <a:off x="5795963" y="2997200"/>
            <a:ext cx="360362" cy="935038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1590" name="AutoShape 53"/>
          <p:cNvCxnSpPr>
            <a:cxnSpLocks noChangeShapeType="1"/>
          </p:cNvCxnSpPr>
          <p:nvPr/>
        </p:nvCxnSpPr>
        <p:spPr bwMode="auto">
          <a:xfrm flipH="1" flipV="1">
            <a:off x="4573588" y="2133600"/>
            <a:ext cx="1222375" cy="86360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1591" name="AutoShape 62"/>
          <p:cNvCxnSpPr>
            <a:cxnSpLocks noChangeShapeType="1"/>
          </p:cNvCxnSpPr>
          <p:nvPr/>
        </p:nvCxnSpPr>
        <p:spPr bwMode="auto">
          <a:xfrm flipH="1">
            <a:off x="2987675" y="2241550"/>
            <a:ext cx="1584325" cy="538163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1592" name="AutoShape 63"/>
          <p:cNvCxnSpPr>
            <a:cxnSpLocks noChangeShapeType="1"/>
          </p:cNvCxnSpPr>
          <p:nvPr/>
        </p:nvCxnSpPr>
        <p:spPr bwMode="auto">
          <a:xfrm flipH="1">
            <a:off x="2700338" y="2817813"/>
            <a:ext cx="287337" cy="1079500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1593" name="AutoShape 67"/>
          <p:cNvCxnSpPr>
            <a:cxnSpLocks noChangeShapeType="1"/>
          </p:cNvCxnSpPr>
          <p:nvPr/>
        </p:nvCxnSpPr>
        <p:spPr bwMode="auto">
          <a:xfrm>
            <a:off x="2700338" y="3897313"/>
            <a:ext cx="144462" cy="1085850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1594" name="AutoShape 66"/>
          <p:cNvCxnSpPr>
            <a:cxnSpLocks noChangeShapeType="1"/>
          </p:cNvCxnSpPr>
          <p:nvPr/>
        </p:nvCxnSpPr>
        <p:spPr bwMode="auto">
          <a:xfrm>
            <a:off x="2844800" y="4983163"/>
            <a:ext cx="1692275" cy="966787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1595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1596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53613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3614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3615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53618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53619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53620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53621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622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53623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3624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3625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3626" name="AutoShape 37"/>
          <p:cNvCxnSpPr>
            <a:cxnSpLocks noChangeShapeType="1"/>
          </p:cNvCxnSpPr>
          <p:nvPr/>
        </p:nvCxnSpPr>
        <p:spPr bwMode="auto">
          <a:xfrm flipH="1" flipV="1">
            <a:off x="5334000" y="3400425"/>
            <a:ext cx="34925" cy="6111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3627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3628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3629" name="AutoShape 36"/>
          <p:cNvCxnSpPr>
            <a:cxnSpLocks noChangeShapeType="1"/>
          </p:cNvCxnSpPr>
          <p:nvPr/>
        </p:nvCxnSpPr>
        <p:spPr bwMode="auto">
          <a:xfrm flipV="1">
            <a:off x="5199063" y="3990975"/>
            <a:ext cx="185737" cy="3635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3630" name="AutoShape 38"/>
          <p:cNvCxnSpPr>
            <a:cxnSpLocks noChangeShapeType="1"/>
          </p:cNvCxnSpPr>
          <p:nvPr/>
        </p:nvCxnSpPr>
        <p:spPr bwMode="auto">
          <a:xfrm flipH="1" flipV="1">
            <a:off x="4572000" y="2779713"/>
            <a:ext cx="752475" cy="630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3631" name="AutoShape 46"/>
          <p:cNvCxnSpPr>
            <a:cxnSpLocks noChangeShapeType="1"/>
          </p:cNvCxnSpPr>
          <p:nvPr/>
        </p:nvCxnSpPr>
        <p:spPr bwMode="auto">
          <a:xfrm flipH="1">
            <a:off x="3492500" y="2779713"/>
            <a:ext cx="1081088" cy="433387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3632" name="AutoShape 47"/>
          <p:cNvCxnSpPr>
            <a:cxnSpLocks noChangeShapeType="1"/>
          </p:cNvCxnSpPr>
          <p:nvPr/>
        </p:nvCxnSpPr>
        <p:spPr bwMode="auto">
          <a:xfrm flipH="1">
            <a:off x="3276600" y="3282950"/>
            <a:ext cx="252413" cy="728663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3633" name="AutoShape 49"/>
          <p:cNvCxnSpPr>
            <a:cxnSpLocks noChangeShapeType="1"/>
          </p:cNvCxnSpPr>
          <p:nvPr/>
        </p:nvCxnSpPr>
        <p:spPr bwMode="auto">
          <a:xfrm>
            <a:off x="3492500" y="4652963"/>
            <a:ext cx="1081088" cy="720725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3634" name="AutoShape 48"/>
          <p:cNvCxnSpPr>
            <a:cxnSpLocks noChangeShapeType="1"/>
          </p:cNvCxnSpPr>
          <p:nvPr/>
        </p:nvCxnSpPr>
        <p:spPr bwMode="auto">
          <a:xfrm>
            <a:off x="3276600" y="4011613"/>
            <a:ext cx="215900" cy="6413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3635" name="AutoShape 50"/>
          <p:cNvCxnSpPr>
            <a:cxnSpLocks noChangeShapeType="1"/>
          </p:cNvCxnSpPr>
          <p:nvPr/>
        </p:nvCxnSpPr>
        <p:spPr bwMode="auto">
          <a:xfrm flipV="1">
            <a:off x="4537075" y="4725988"/>
            <a:ext cx="1258888" cy="64770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3636" name="AutoShape 51"/>
          <p:cNvCxnSpPr>
            <a:cxnSpLocks noChangeShapeType="1"/>
          </p:cNvCxnSpPr>
          <p:nvPr/>
        </p:nvCxnSpPr>
        <p:spPr bwMode="auto">
          <a:xfrm flipV="1">
            <a:off x="5795963" y="3983038"/>
            <a:ext cx="360362" cy="7429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3637" name="AutoShape 52"/>
          <p:cNvCxnSpPr>
            <a:cxnSpLocks noChangeShapeType="1"/>
          </p:cNvCxnSpPr>
          <p:nvPr/>
        </p:nvCxnSpPr>
        <p:spPr bwMode="auto">
          <a:xfrm flipH="1" flipV="1">
            <a:off x="5795963" y="2997200"/>
            <a:ext cx="360362" cy="935038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3638" name="AutoShape 53"/>
          <p:cNvCxnSpPr>
            <a:cxnSpLocks noChangeShapeType="1"/>
          </p:cNvCxnSpPr>
          <p:nvPr/>
        </p:nvCxnSpPr>
        <p:spPr bwMode="auto">
          <a:xfrm flipH="1" flipV="1">
            <a:off x="4573588" y="2133600"/>
            <a:ext cx="1222375" cy="86360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3639" name="AutoShape 62"/>
          <p:cNvCxnSpPr>
            <a:cxnSpLocks noChangeShapeType="1"/>
          </p:cNvCxnSpPr>
          <p:nvPr/>
        </p:nvCxnSpPr>
        <p:spPr bwMode="auto">
          <a:xfrm flipH="1">
            <a:off x="2987675" y="2241550"/>
            <a:ext cx="1584325" cy="538163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3640" name="AutoShape 63"/>
          <p:cNvCxnSpPr>
            <a:cxnSpLocks noChangeShapeType="1"/>
          </p:cNvCxnSpPr>
          <p:nvPr/>
        </p:nvCxnSpPr>
        <p:spPr bwMode="auto">
          <a:xfrm flipH="1">
            <a:off x="2700338" y="2817813"/>
            <a:ext cx="287337" cy="1079500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3641" name="AutoShape 67"/>
          <p:cNvCxnSpPr>
            <a:cxnSpLocks noChangeShapeType="1"/>
          </p:cNvCxnSpPr>
          <p:nvPr/>
        </p:nvCxnSpPr>
        <p:spPr bwMode="auto">
          <a:xfrm>
            <a:off x="2700338" y="3897313"/>
            <a:ext cx="144462" cy="1085850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3642" name="AutoShape 66"/>
          <p:cNvCxnSpPr>
            <a:cxnSpLocks noChangeShapeType="1"/>
          </p:cNvCxnSpPr>
          <p:nvPr/>
        </p:nvCxnSpPr>
        <p:spPr bwMode="auto">
          <a:xfrm>
            <a:off x="2844800" y="4983163"/>
            <a:ext cx="1692275" cy="966787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3643" name="AutoShape 65"/>
          <p:cNvCxnSpPr>
            <a:cxnSpLocks noChangeShapeType="1"/>
          </p:cNvCxnSpPr>
          <p:nvPr/>
        </p:nvCxnSpPr>
        <p:spPr bwMode="auto">
          <a:xfrm flipV="1">
            <a:off x="4573588" y="5157788"/>
            <a:ext cx="1870075" cy="792162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3644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645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55661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5662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5663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55666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55667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55668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55669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5670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55671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5672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5673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5674" name="AutoShape 37"/>
          <p:cNvCxnSpPr>
            <a:cxnSpLocks noChangeShapeType="1"/>
          </p:cNvCxnSpPr>
          <p:nvPr/>
        </p:nvCxnSpPr>
        <p:spPr bwMode="auto">
          <a:xfrm flipH="1" flipV="1">
            <a:off x="5334000" y="3400425"/>
            <a:ext cx="34925" cy="6111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5675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5676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5677" name="AutoShape 36"/>
          <p:cNvCxnSpPr>
            <a:cxnSpLocks noChangeShapeType="1"/>
          </p:cNvCxnSpPr>
          <p:nvPr/>
        </p:nvCxnSpPr>
        <p:spPr bwMode="auto">
          <a:xfrm flipV="1">
            <a:off x="5199063" y="3990975"/>
            <a:ext cx="185737" cy="3635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5678" name="AutoShape 38"/>
          <p:cNvCxnSpPr>
            <a:cxnSpLocks noChangeShapeType="1"/>
          </p:cNvCxnSpPr>
          <p:nvPr/>
        </p:nvCxnSpPr>
        <p:spPr bwMode="auto">
          <a:xfrm flipH="1" flipV="1">
            <a:off x="4572000" y="2779713"/>
            <a:ext cx="752475" cy="630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5679" name="AutoShape 46"/>
          <p:cNvCxnSpPr>
            <a:cxnSpLocks noChangeShapeType="1"/>
          </p:cNvCxnSpPr>
          <p:nvPr/>
        </p:nvCxnSpPr>
        <p:spPr bwMode="auto">
          <a:xfrm flipH="1">
            <a:off x="3492500" y="2779713"/>
            <a:ext cx="1081088" cy="433387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5680" name="AutoShape 47"/>
          <p:cNvCxnSpPr>
            <a:cxnSpLocks noChangeShapeType="1"/>
          </p:cNvCxnSpPr>
          <p:nvPr/>
        </p:nvCxnSpPr>
        <p:spPr bwMode="auto">
          <a:xfrm flipH="1">
            <a:off x="3276600" y="3282950"/>
            <a:ext cx="252413" cy="728663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5681" name="AutoShape 49"/>
          <p:cNvCxnSpPr>
            <a:cxnSpLocks noChangeShapeType="1"/>
          </p:cNvCxnSpPr>
          <p:nvPr/>
        </p:nvCxnSpPr>
        <p:spPr bwMode="auto">
          <a:xfrm>
            <a:off x="3492500" y="4652963"/>
            <a:ext cx="1081088" cy="720725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5682" name="AutoShape 48"/>
          <p:cNvCxnSpPr>
            <a:cxnSpLocks noChangeShapeType="1"/>
          </p:cNvCxnSpPr>
          <p:nvPr/>
        </p:nvCxnSpPr>
        <p:spPr bwMode="auto">
          <a:xfrm>
            <a:off x="3276600" y="4011613"/>
            <a:ext cx="215900" cy="6413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5683" name="AutoShape 50"/>
          <p:cNvCxnSpPr>
            <a:cxnSpLocks noChangeShapeType="1"/>
          </p:cNvCxnSpPr>
          <p:nvPr/>
        </p:nvCxnSpPr>
        <p:spPr bwMode="auto">
          <a:xfrm flipV="1">
            <a:off x="4537075" y="4725988"/>
            <a:ext cx="1258888" cy="64770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5684" name="AutoShape 51"/>
          <p:cNvCxnSpPr>
            <a:cxnSpLocks noChangeShapeType="1"/>
          </p:cNvCxnSpPr>
          <p:nvPr/>
        </p:nvCxnSpPr>
        <p:spPr bwMode="auto">
          <a:xfrm flipV="1">
            <a:off x="5795963" y="3983038"/>
            <a:ext cx="360362" cy="7429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5685" name="AutoShape 52"/>
          <p:cNvCxnSpPr>
            <a:cxnSpLocks noChangeShapeType="1"/>
          </p:cNvCxnSpPr>
          <p:nvPr/>
        </p:nvCxnSpPr>
        <p:spPr bwMode="auto">
          <a:xfrm flipH="1" flipV="1">
            <a:off x="5795963" y="2997200"/>
            <a:ext cx="360362" cy="935038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5686" name="AutoShape 53"/>
          <p:cNvCxnSpPr>
            <a:cxnSpLocks noChangeShapeType="1"/>
          </p:cNvCxnSpPr>
          <p:nvPr/>
        </p:nvCxnSpPr>
        <p:spPr bwMode="auto">
          <a:xfrm flipH="1" flipV="1">
            <a:off x="4573588" y="2133600"/>
            <a:ext cx="1222375" cy="86360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5687" name="AutoShape 62"/>
          <p:cNvCxnSpPr>
            <a:cxnSpLocks noChangeShapeType="1"/>
          </p:cNvCxnSpPr>
          <p:nvPr/>
        </p:nvCxnSpPr>
        <p:spPr bwMode="auto">
          <a:xfrm flipH="1">
            <a:off x="2987675" y="2241550"/>
            <a:ext cx="1584325" cy="538163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5688" name="AutoShape 63"/>
          <p:cNvCxnSpPr>
            <a:cxnSpLocks noChangeShapeType="1"/>
          </p:cNvCxnSpPr>
          <p:nvPr/>
        </p:nvCxnSpPr>
        <p:spPr bwMode="auto">
          <a:xfrm flipH="1">
            <a:off x="2700338" y="2817813"/>
            <a:ext cx="287337" cy="1079500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5689" name="AutoShape 67"/>
          <p:cNvCxnSpPr>
            <a:cxnSpLocks noChangeShapeType="1"/>
          </p:cNvCxnSpPr>
          <p:nvPr/>
        </p:nvCxnSpPr>
        <p:spPr bwMode="auto">
          <a:xfrm>
            <a:off x="2700338" y="3897313"/>
            <a:ext cx="144462" cy="1085850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5690" name="AutoShape 66"/>
          <p:cNvCxnSpPr>
            <a:cxnSpLocks noChangeShapeType="1"/>
          </p:cNvCxnSpPr>
          <p:nvPr/>
        </p:nvCxnSpPr>
        <p:spPr bwMode="auto">
          <a:xfrm>
            <a:off x="2844800" y="4983163"/>
            <a:ext cx="1692275" cy="966787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5691" name="AutoShape 65"/>
          <p:cNvCxnSpPr>
            <a:cxnSpLocks noChangeShapeType="1"/>
          </p:cNvCxnSpPr>
          <p:nvPr/>
        </p:nvCxnSpPr>
        <p:spPr bwMode="auto">
          <a:xfrm flipV="1">
            <a:off x="4573588" y="5157788"/>
            <a:ext cx="1870075" cy="792162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5692" name="AutoShape 64"/>
          <p:cNvCxnSpPr>
            <a:cxnSpLocks noChangeShapeType="1"/>
          </p:cNvCxnSpPr>
          <p:nvPr/>
        </p:nvCxnSpPr>
        <p:spPr bwMode="auto">
          <a:xfrm flipV="1">
            <a:off x="6443663" y="3825875"/>
            <a:ext cx="504825" cy="1331913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5693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5694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640763" cy="6005512"/>
          </a:xfrm>
          <a:noFill/>
          <a:ln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sz="2400" smtClean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3600" smtClean="0"/>
              <a:t>Partager l’objectif de la coresponsabilité pour le bien-être de tous: Pourquoi? Comment?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sz="3600" smtClean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3600" smtClean="0"/>
              <a:t>Trouver ENSEMBLE la meilleure façon de construire la coresponsabilité pour le bien-être de tous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sz="3600" smtClean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3600" smtClean="0"/>
              <a:t>Etablir un plan de travail et de coopération pour y parvenir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2400" smtClean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195513" y="209550"/>
            <a:ext cx="6948487" cy="587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buClr>
                <a:srgbClr val="FFFFCC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 i="1" dirty="0">
                <a:solidFill>
                  <a:srgbClr val="FFFFCC"/>
                </a:solidFill>
                <a:cs typeface="Arial" pitchFamily="34" charset="0"/>
              </a:rPr>
              <a:t>Les objectifs de la formation</a:t>
            </a:r>
            <a:endParaRPr lang="it-IT" sz="3200" i="1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57709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7710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7711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57714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57715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57716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57717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7718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57719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7720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7721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7722" name="AutoShape 37"/>
          <p:cNvCxnSpPr>
            <a:cxnSpLocks noChangeShapeType="1"/>
          </p:cNvCxnSpPr>
          <p:nvPr/>
        </p:nvCxnSpPr>
        <p:spPr bwMode="auto">
          <a:xfrm flipH="1" flipV="1">
            <a:off x="5334000" y="3400425"/>
            <a:ext cx="34925" cy="6111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7723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7724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7725" name="AutoShape 36"/>
          <p:cNvCxnSpPr>
            <a:cxnSpLocks noChangeShapeType="1"/>
          </p:cNvCxnSpPr>
          <p:nvPr/>
        </p:nvCxnSpPr>
        <p:spPr bwMode="auto">
          <a:xfrm flipV="1">
            <a:off x="5199063" y="3990975"/>
            <a:ext cx="185737" cy="3635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7726" name="AutoShape 38"/>
          <p:cNvCxnSpPr>
            <a:cxnSpLocks noChangeShapeType="1"/>
          </p:cNvCxnSpPr>
          <p:nvPr/>
        </p:nvCxnSpPr>
        <p:spPr bwMode="auto">
          <a:xfrm flipH="1" flipV="1">
            <a:off x="4572000" y="2779713"/>
            <a:ext cx="752475" cy="630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7727" name="AutoShape 46"/>
          <p:cNvCxnSpPr>
            <a:cxnSpLocks noChangeShapeType="1"/>
          </p:cNvCxnSpPr>
          <p:nvPr/>
        </p:nvCxnSpPr>
        <p:spPr bwMode="auto">
          <a:xfrm flipH="1">
            <a:off x="3492500" y="2779713"/>
            <a:ext cx="1081088" cy="433387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7728" name="AutoShape 47"/>
          <p:cNvCxnSpPr>
            <a:cxnSpLocks noChangeShapeType="1"/>
          </p:cNvCxnSpPr>
          <p:nvPr/>
        </p:nvCxnSpPr>
        <p:spPr bwMode="auto">
          <a:xfrm flipH="1">
            <a:off x="3276600" y="3282950"/>
            <a:ext cx="252413" cy="728663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7729" name="AutoShape 49"/>
          <p:cNvCxnSpPr>
            <a:cxnSpLocks noChangeShapeType="1"/>
          </p:cNvCxnSpPr>
          <p:nvPr/>
        </p:nvCxnSpPr>
        <p:spPr bwMode="auto">
          <a:xfrm>
            <a:off x="3492500" y="4652963"/>
            <a:ext cx="1081088" cy="720725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7730" name="AutoShape 48"/>
          <p:cNvCxnSpPr>
            <a:cxnSpLocks noChangeShapeType="1"/>
          </p:cNvCxnSpPr>
          <p:nvPr/>
        </p:nvCxnSpPr>
        <p:spPr bwMode="auto">
          <a:xfrm>
            <a:off x="3276600" y="4011613"/>
            <a:ext cx="215900" cy="6413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7731" name="AutoShape 50"/>
          <p:cNvCxnSpPr>
            <a:cxnSpLocks noChangeShapeType="1"/>
          </p:cNvCxnSpPr>
          <p:nvPr/>
        </p:nvCxnSpPr>
        <p:spPr bwMode="auto">
          <a:xfrm flipV="1">
            <a:off x="4537075" y="4725988"/>
            <a:ext cx="1258888" cy="64770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7732" name="AutoShape 51"/>
          <p:cNvCxnSpPr>
            <a:cxnSpLocks noChangeShapeType="1"/>
          </p:cNvCxnSpPr>
          <p:nvPr/>
        </p:nvCxnSpPr>
        <p:spPr bwMode="auto">
          <a:xfrm flipV="1">
            <a:off x="5795963" y="3983038"/>
            <a:ext cx="360362" cy="7429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7733" name="AutoShape 52"/>
          <p:cNvCxnSpPr>
            <a:cxnSpLocks noChangeShapeType="1"/>
          </p:cNvCxnSpPr>
          <p:nvPr/>
        </p:nvCxnSpPr>
        <p:spPr bwMode="auto">
          <a:xfrm flipH="1" flipV="1">
            <a:off x="5795963" y="2997200"/>
            <a:ext cx="360362" cy="935038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7734" name="AutoShape 53"/>
          <p:cNvCxnSpPr>
            <a:cxnSpLocks noChangeShapeType="1"/>
          </p:cNvCxnSpPr>
          <p:nvPr/>
        </p:nvCxnSpPr>
        <p:spPr bwMode="auto">
          <a:xfrm flipH="1" flipV="1">
            <a:off x="4573588" y="2133600"/>
            <a:ext cx="1222375" cy="86360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7735" name="AutoShape 62"/>
          <p:cNvCxnSpPr>
            <a:cxnSpLocks noChangeShapeType="1"/>
          </p:cNvCxnSpPr>
          <p:nvPr/>
        </p:nvCxnSpPr>
        <p:spPr bwMode="auto">
          <a:xfrm flipH="1">
            <a:off x="2987675" y="2241550"/>
            <a:ext cx="1584325" cy="538163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7736" name="AutoShape 63"/>
          <p:cNvCxnSpPr>
            <a:cxnSpLocks noChangeShapeType="1"/>
          </p:cNvCxnSpPr>
          <p:nvPr/>
        </p:nvCxnSpPr>
        <p:spPr bwMode="auto">
          <a:xfrm flipH="1">
            <a:off x="2700338" y="2817813"/>
            <a:ext cx="287337" cy="1079500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7737" name="AutoShape 67"/>
          <p:cNvCxnSpPr>
            <a:cxnSpLocks noChangeShapeType="1"/>
          </p:cNvCxnSpPr>
          <p:nvPr/>
        </p:nvCxnSpPr>
        <p:spPr bwMode="auto">
          <a:xfrm>
            <a:off x="2700338" y="3897313"/>
            <a:ext cx="144462" cy="1085850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7738" name="AutoShape 66"/>
          <p:cNvCxnSpPr>
            <a:cxnSpLocks noChangeShapeType="1"/>
          </p:cNvCxnSpPr>
          <p:nvPr/>
        </p:nvCxnSpPr>
        <p:spPr bwMode="auto">
          <a:xfrm>
            <a:off x="2844800" y="4983163"/>
            <a:ext cx="1692275" cy="966787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7739" name="AutoShape 65"/>
          <p:cNvCxnSpPr>
            <a:cxnSpLocks noChangeShapeType="1"/>
          </p:cNvCxnSpPr>
          <p:nvPr/>
        </p:nvCxnSpPr>
        <p:spPr bwMode="auto">
          <a:xfrm flipV="1">
            <a:off x="4573588" y="5157788"/>
            <a:ext cx="1870075" cy="792162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7740" name="AutoShape 64"/>
          <p:cNvCxnSpPr>
            <a:cxnSpLocks noChangeShapeType="1"/>
          </p:cNvCxnSpPr>
          <p:nvPr/>
        </p:nvCxnSpPr>
        <p:spPr bwMode="auto">
          <a:xfrm flipV="1">
            <a:off x="6443663" y="3825875"/>
            <a:ext cx="504825" cy="1331913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7741" name="AutoShape 68"/>
          <p:cNvCxnSpPr>
            <a:cxnSpLocks noChangeShapeType="1"/>
          </p:cNvCxnSpPr>
          <p:nvPr/>
        </p:nvCxnSpPr>
        <p:spPr bwMode="auto">
          <a:xfrm flipH="1" flipV="1">
            <a:off x="6443663" y="2697163"/>
            <a:ext cx="504825" cy="1128712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7742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7743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4000" smtClean="0">
                <a:solidFill>
                  <a:schemeClr val="bg1"/>
                </a:solidFill>
              </a:rPr>
              <a:t>Les trois cycles de SPIRAL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de Tous)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Cycle 1   Cycle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59757" name="AutoShape 16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9758" name="AutoShape 17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9759" name="AutoShape 18"/>
          <p:cNvCxnSpPr>
            <a:cxnSpLocks noChangeShapeType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4" name="chair"/>
          <p:cNvSpPr>
            <a:spLocks noEditPoints="1" noChangeArrowheads="1"/>
          </p:cNvSpPr>
          <p:nvPr/>
        </p:nvSpPr>
        <p:spPr bwMode="auto">
          <a:xfrm>
            <a:off x="4500563" y="4652963"/>
            <a:ext cx="73025" cy="73025"/>
          </a:xfrm>
          <a:custGeom>
            <a:avLst/>
            <a:gdLst>
              <a:gd name="T0" fmla="*/ 417334 w 21600"/>
              <a:gd name="T1" fmla="*/ 0 h 21600"/>
              <a:gd name="T2" fmla="*/ 834655 w 21600"/>
              <a:gd name="T3" fmla="*/ 417334 h 21600"/>
              <a:gd name="T4" fmla="*/ 417334 w 21600"/>
              <a:gd name="T5" fmla="*/ 834655 h 21600"/>
              <a:gd name="T6" fmla="*/ 0 w 21600"/>
              <a:gd name="T7" fmla="*/ 4173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59762" name="Ellipse 3"/>
          <p:cNvSpPr>
            <a:spLocks noChangeArrowheads="1"/>
          </p:cNvSpPr>
          <p:nvPr/>
        </p:nvSpPr>
        <p:spPr bwMode="auto">
          <a:xfrm>
            <a:off x="2771775" y="2349500"/>
            <a:ext cx="3924300" cy="3311525"/>
          </a:xfrm>
          <a:prstGeom prst="ellipse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59763" name="Ellipse 40"/>
          <p:cNvSpPr>
            <a:spLocks noChangeArrowheads="1"/>
          </p:cNvSpPr>
          <p:nvPr/>
        </p:nvSpPr>
        <p:spPr bwMode="auto">
          <a:xfrm>
            <a:off x="3384550" y="2817813"/>
            <a:ext cx="2590800" cy="2339975"/>
          </a:xfrm>
          <a:prstGeom prst="ellipse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59764" name="Ellipse 41"/>
          <p:cNvSpPr>
            <a:spLocks noChangeArrowheads="1"/>
          </p:cNvSpPr>
          <p:nvPr/>
        </p:nvSpPr>
        <p:spPr bwMode="auto">
          <a:xfrm>
            <a:off x="4005263" y="3282950"/>
            <a:ext cx="1285875" cy="1298575"/>
          </a:xfrm>
          <a:prstGeom prst="ellipse">
            <a:avLst/>
          </a:prstGeom>
          <a:solidFill>
            <a:srgbClr val="FF99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59765" name="Line 15"/>
          <p:cNvSpPr>
            <a:spLocks noChangeShapeType="1"/>
          </p:cNvSpPr>
          <p:nvPr/>
        </p:nvSpPr>
        <p:spPr bwMode="auto">
          <a:xfrm flipV="1">
            <a:off x="495300" y="1198563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9766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59767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9768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9769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9770" name="AutoShape 37"/>
          <p:cNvCxnSpPr>
            <a:cxnSpLocks noChangeShapeType="1"/>
          </p:cNvCxnSpPr>
          <p:nvPr/>
        </p:nvCxnSpPr>
        <p:spPr bwMode="auto">
          <a:xfrm flipH="1" flipV="1">
            <a:off x="5334000" y="3400425"/>
            <a:ext cx="34925" cy="6111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9771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9772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9773" name="AutoShape 36"/>
          <p:cNvCxnSpPr>
            <a:cxnSpLocks noChangeShapeType="1"/>
          </p:cNvCxnSpPr>
          <p:nvPr/>
        </p:nvCxnSpPr>
        <p:spPr bwMode="auto">
          <a:xfrm flipV="1">
            <a:off x="5199063" y="3990975"/>
            <a:ext cx="185737" cy="3635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9774" name="AutoShape 38"/>
          <p:cNvCxnSpPr>
            <a:cxnSpLocks noChangeShapeType="1"/>
          </p:cNvCxnSpPr>
          <p:nvPr/>
        </p:nvCxnSpPr>
        <p:spPr bwMode="auto">
          <a:xfrm flipH="1" flipV="1">
            <a:off x="4572000" y="2779713"/>
            <a:ext cx="752475" cy="630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9775" name="AutoShape 46"/>
          <p:cNvCxnSpPr>
            <a:cxnSpLocks noChangeShapeType="1"/>
          </p:cNvCxnSpPr>
          <p:nvPr/>
        </p:nvCxnSpPr>
        <p:spPr bwMode="auto">
          <a:xfrm flipH="1">
            <a:off x="3492500" y="2779713"/>
            <a:ext cx="1081088" cy="433387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9776" name="AutoShape 47"/>
          <p:cNvCxnSpPr>
            <a:cxnSpLocks noChangeShapeType="1"/>
          </p:cNvCxnSpPr>
          <p:nvPr/>
        </p:nvCxnSpPr>
        <p:spPr bwMode="auto">
          <a:xfrm flipH="1">
            <a:off x="3276600" y="3282950"/>
            <a:ext cx="252413" cy="728663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9777" name="AutoShape 49"/>
          <p:cNvCxnSpPr>
            <a:cxnSpLocks noChangeShapeType="1"/>
          </p:cNvCxnSpPr>
          <p:nvPr/>
        </p:nvCxnSpPr>
        <p:spPr bwMode="auto">
          <a:xfrm>
            <a:off x="3492500" y="4652963"/>
            <a:ext cx="1081088" cy="720725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9778" name="AutoShape 48"/>
          <p:cNvCxnSpPr>
            <a:cxnSpLocks noChangeShapeType="1"/>
          </p:cNvCxnSpPr>
          <p:nvPr/>
        </p:nvCxnSpPr>
        <p:spPr bwMode="auto">
          <a:xfrm>
            <a:off x="3276600" y="4011613"/>
            <a:ext cx="215900" cy="6413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9779" name="AutoShape 50"/>
          <p:cNvCxnSpPr>
            <a:cxnSpLocks noChangeShapeType="1"/>
          </p:cNvCxnSpPr>
          <p:nvPr/>
        </p:nvCxnSpPr>
        <p:spPr bwMode="auto">
          <a:xfrm flipV="1">
            <a:off x="4537075" y="4725988"/>
            <a:ext cx="1258888" cy="64770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9780" name="AutoShape 51"/>
          <p:cNvCxnSpPr>
            <a:cxnSpLocks noChangeShapeType="1"/>
          </p:cNvCxnSpPr>
          <p:nvPr/>
        </p:nvCxnSpPr>
        <p:spPr bwMode="auto">
          <a:xfrm flipV="1">
            <a:off x="5795963" y="3983038"/>
            <a:ext cx="360362" cy="74295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9781" name="AutoShape 52"/>
          <p:cNvCxnSpPr>
            <a:cxnSpLocks noChangeShapeType="1"/>
          </p:cNvCxnSpPr>
          <p:nvPr/>
        </p:nvCxnSpPr>
        <p:spPr bwMode="auto">
          <a:xfrm flipH="1" flipV="1">
            <a:off x="5795963" y="2997200"/>
            <a:ext cx="360362" cy="935038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9782" name="AutoShape 53"/>
          <p:cNvCxnSpPr>
            <a:cxnSpLocks noChangeShapeType="1"/>
          </p:cNvCxnSpPr>
          <p:nvPr/>
        </p:nvCxnSpPr>
        <p:spPr bwMode="auto">
          <a:xfrm flipH="1" flipV="1">
            <a:off x="4573588" y="2133600"/>
            <a:ext cx="1222375" cy="863600"/>
          </a:xfrm>
          <a:prstGeom prst="straightConnector1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</p:cxnSp>
      <p:cxnSp>
        <p:nvCxnSpPr>
          <p:cNvPr id="159783" name="AutoShape 62"/>
          <p:cNvCxnSpPr>
            <a:cxnSpLocks noChangeShapeType="1"/>
          </p:cNvCxnSpPr>
          <p:nvPr/>
        </p:nvCxnSpPr>
        <p:spPr bwMode="auto">
          <a:xfrm flipH="1">
            <a:off x="2987675" y="2241550"/>
            <a:ext cx="1584325" cy="538163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9784" name="AutoShape 63"/>
          <p:cNvCxnSpPr>
            <a:cxnSpLocks noChangeShapeType="1"/>
          </p:cNvCxnSpPr>
          <p:nvPr/>
        </p:nvCxnSpPr>
        <p:spPr bwMode="auto">
          <a:xfrm flipH="1">
            <a:off x="2700338" y="2817813"/>
            <a:ext cx="287337" cy="1079500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9785" name="AutoShape 67"/>
          <p:cNvCxnSpPr>
            <a:cxnSpLocks noChangeShapeType="1"/>
          </p:cNvCxnSpPr>
          <p:nvPr/>
        </p:nvCxnSpPr>
        <p:spPr bwMode="auto">
          <a:xfrm>
            <a:off x="2700338" y="3897313"/>
            <a:ext cx="144462" cy="1085850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9786" name="AutoShape 66"/>
          <p:cNvCxnSpPr>
            <a:cxnSpLocks noChangeShapeType="1"/>
          </p:cNvCxnSpPr>
          <p:nvPr/>
        </p:nvCxnSpPr>
        <p:spPr bwMode="auto">
          <a:xfrm>
            <a:off x="2844800" y="4983163"/>
            <a:ext cx="1692275" cy="966787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9787" name="AutoShape 65"/>
          <p:cNvCxnSpPr>
            <a:cxnSpLocks noChangeShapeType="1"/>
          </p:cNvCxnSpPr>
          <p:nvPr/>
        </p:nvCxnSpPr>
        <p:spPr bwMode="auto">
          <a:xfrm flipV="1">
            <a:off x="4573588" y="5157788"/>
            <a:ext cx="1870075" cy="792162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9788" name="AutoShape 64"/>
          <p:cNvCxnSpPr>
            <a:cxnSpLocks noChangeShapeType="1"/>
          </p:cNvCxnSpPr>
          <p:nvPr/>
        </p:nvCxnSpPr>
        <p:spPr bwMode="auto">
          <a:xfrm flipV="1">
            <a:off x="6443663" y="3825875"/>
            <a:ext cx="504825" cy="1331913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9789" name="AutoShape 68"/>
          <p:cNvCxnSpPr>
            <a:cxnSpLocks noChangeShapeType="1"/>
          </p:cNvCxnSpPr>
          <p:nvPr/>
        </p:nvCxnSpPr>
        <p:spPr bwMode="auto">
          <a:xfrm flipH="1" flipV="1">
            <a:off x="6443663" y="2697163"/>
            <a:ext cx="504825" cy="1128712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9790" name="AutoShape 69"/>
          <p:cNvCxnSpPr>
            <a:cxnSpLocks noChangeShapeType="1"/>
          </p:cNvCxnSpPr>
          <p:nvPr/>
        </p:nvCxnSpPr>
        <p:spPr bwMode="auto">
          <a:xfrm flipH="1" flipV="1">
            <a:off x="4573588" y="1412875"/>
            <a:ext cx="1870075" cy="1284288"/>
          </a:xfrm>
          <a:prstGeom prst="straightConnector1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159791" name="Connecteur droit 10"/>
          <p:cNvCxnSpPr>
            <a:cxnSpLocks noChangeShapeType="1"/>
          </p:cNvCxnSpPr>
          <p:nvPr/>
        </p:nvCxnSpPr>
        <p:spPr bwMode="auto">
          <a:xfrm>
            <a:off x="4568825" y="1196975"/>
            <a:ext cx="0" cy="5476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9792" name="Connecteur droit 13"/>
          <p:cNvCxnSpPr>
            <a:cxnSpLocks noChangeShapeType="1"/>
          </p:cNvCxnSpPr>
          <p:nvPr/>
        </p:nvCxnSpPr>
        <p:spPr bwMode="auto">
          <a:xfrm flipV="1">
            <a:off x="468313" y="3935413"/>
            <a:ext cx="8212137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640763" cy="6005512"/>
          </a:xfrm>
          <a:ln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400" b="1" smtClean="0"/>
              <a:t>1</a:t>
            </a:r>
            <a:r>
              <a:rPr lang="it-IT" sz="2400" b="1" baseline="30000" smtClean="0"/>
              <a:t>er</a:t>
            </a:r>
            <a:r>
              <a:rPr lang="it-IT" sz="2400" b="1" smtClean="0"/>
              <a:t> jour ou (aujourd’hui)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400" smtClean="0"/>
              <a:t>Le cycle 1 (cycle rouge avec la Plateforme Multiacteurs)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400" b="1" smtClean="0"/>
              <a:t>2</a:t>
            </a:r>
            <a:r>
              <a:rPr lang="it-IT" sz="2400" b="1" baseline="30000" smtClean="0"/>
              <a:t>ème</a:t>
            </a:r>
            <a:r>
              <a:rPr lang="it-IT" sz="2400" b="1" smtClean="0"/>
              <a:t> et 3</a:t>
            </a:r>
            <a:r>
              <a:rPr lang="it-IT" sz="2400" b="1" baseline="30000" smtClean="0"/>
              <a:t>ème</a:t>
            </a:r>
            <a:r>
              <a:rPr lang="it-IT" sz="2400" b="1" smtClean="0"/>
              <a:t> jour matin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400" smtClean="0"/>
              <a:t>Le cycle 2 (cycle vert pour impliquer les autres acteurs et citoyens dans la coresponsabilité pour le bien-être de tous)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400" b="1" smtClean="0"/>
              <a:t>3</a:t>
            </a:r>
            <a:r>
              <a:rPr lang="it-IT" sz="2400" b="1" baseline="30000" smtClean="0"/>
              <a:t>ème</a:t>
            </a:r>
            <a:r>
              <a:rPr lang="it-IT" sz="2400" b="1" smtClean="0"/>
              <a:t> jour après-midi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400" smtClean="0"/>
              <a:t>Programmation de notre coopération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sz="2400" smtClean="0"/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400" b="1" smtClean="0"/>
              <a:t>Future formation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2400" smtClean="0"/>
              <a:t>Le cycle 3 (cycle bleu pour impliquer les acteurs et citoyens d’autres territoires susceptibles de soutenir le processus local)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124075" y="209550"/>
            <a:ext cx="7019925" cy="587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buClr>
                <a:srgbClr val="FFFFCC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 i="1" dirty="0">
                <a:solidFill>
                  <a:srgbClr val="FFFFCC"/>
                </a:solidFill>
                <a:cs typeface="Arial" pitchFamily="34" charset="0"/>
              </a:rPr>
              <a:t>Le programme de la formation </a:t>
            </a:r>
            <a:endParaRPr lang="it-IT" sz="3200" i="1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852488"/>
            <a:ext cx="8640763" cy="6005512"/>
          </a:xfrm>
          <a:noFill/>
          <a:ln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sz="5400" b="1" smtClean="0"/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sz="5400" b="1" smtClean="0"/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5400" b="1" smtClean="0"/>
              <a:t>Le cycle 1 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5400" b="1" smtClean="0"/>
              <a:t>(cycle rouge)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it-IT" sz="5400" b="1" smtClean="0"/>
          </a:p>
          <a:p>
            <a:pPr marL="0" indent="0" algn="ctr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it-IT" sz="5400" b="1" smtClean="0"/>
              <a:t>1</a:t>
            </a:r>
            <a:r>
              <a:rPr lang="it-IT" sz="5400" b="1" baseline="30000" smtClean="0"/>
              <a:t>er</a:t>
            </a:r>
            <a:r>
              <a:rPr lang="it-IT" sz="5400" b="1" smtClean="0"/>
              <a:t> jour (aujourd’hui)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124075" y="209550"/>
            <a:ext cx="7019925" cy="587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buClr>
                <a:srgbClr val="FFFFCC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 i="1" dirty="0">
                <a:solidFill>
                  <a:srgbClr val="FFFFCC"/>
                </a:solidFill>
                <a:cs typeface="Arial" pitchFamily="34" charset="0"/>
              </a:rPr>
              <a:t>Le cycle 1 (rouge)</a:t>
            </a:r>
            <a:endParaRPr lang="it-IT" sz="3200" i="1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re 1"/>
          <p:cNvSpPr>
            <a:spLocks noGrp="1"/>
          </p:cNvSpPr>
          <p:nvPr>
            <p:ph type="title"/>
          </p:nvPr>
        </p:nvSpPr>
        <p:spPr>
          <a:xfrm>
            <a:off x="1692275" y="188913"/>
            <a:ext cx="7920038" cy="719137"/>
          </a:xfrm>
        </p:spPr>
        <p:txBody>
          <a:bodyPr/>
          <a:lstStyle/>
          <a:p>
            <a:pPr eaLnBrk="1" hangingPunct="1"/>
            <a:r>
              <a:rPr lang="fr-FR" sz="2800" smtClean="0">
                <a:solidFill>
                  <a:schemeClr val="bg1"/>
                </a:solidFill>
              </a:rPr>
              <a:t>Cycle 1 phases 2 à 8</a:t>
            </a:r>
          </a:p>
        </p:txBody>
      </p:sp>
      <p:sp>
        <p:nvSpPr>
          <p:cNvPr id="16589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57200" y="981075"/>
            <a:ext cx="8686800" cy="5148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fr-FR" sz="6600" smtClean="0"/>
              <a:t>Pour toutes les phases du cycle 1 on suit les exercices présentés dans le programme</a:t>
            </a:r>
            <a:endParaRPr lang="fr-FR" sz="6600" smtClean="0">
              <a:solidFill>
                <a:srgbClr val="002060"/>
              </a:solidFill>
              <a:sym typeface="Wingdings" pitchFamily="2" charset="2"/>
            </a:endParaRPr>
          </a:p>
          <a:p>
            <a:pPr marL="0" indent="0" eaLnBrk="1" hangingPunct="1">
              <a:buFontTx/>
              <a:buNone/>
            </a:pPr>
            <a:endParaRPr lang="fr-FR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Espace réservé du contenu 2"/>
          <p:cNvSpPr>
            <a:spLocks noGrp="1"/>
          </p:cNvSpPr>
          <p:nvPr>
            <p:ph idx="4294967295"/>
          </p:nvPr>
        </p:nvSpPr>
        <p:spPr bwMode="auto">
          <a:xfrm>
            <a:off x="0" y="835025"/>
            <a:ext cx="9324975" cy="5294313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0" indent="0" eaLnBrk="1" hangingPunct="1">
              <a:buFont typeface="F0" charset="0"/>
              <a:buNone/>
              <a:defRPr/>
            </a:pPr>
            <a:r>
              <a:rPr lang="fr-FR" sz="1800" b="1" dirty="0" smtClean="0">
                <a:solidFill>
                  <a:schemeClr val="tx2"/>
                </a:solidFill>
                <a:sym typeface="Wingdings" pitchFamily="2" charset="2"/>
              </a:rPr>
              <a:t>Pour chacune des 8 phases,</a:t>
            </a:r>
            <a:r>
              <a:rPr lang="fr-FR" sz="1800" dirty="0">
                <a:sym typeface="Wingdings" pitchFamily="2" charset="2"/>
              </a:rPr>
              <a:t> </a:t>
            </a:r>
            <a:r>
              <a:rPr lang="fr-FR" sz="1800" dirty="0" smtClean="0">
                <a:sym typeface="Wingdings" pitchFamily="2" charset="2"/>
              </a:rPr>
              <a:t>analyser:</a:t>
            </a:r>
          </a:p>
          <a:p>
            <a:pPr eaLnBrk="1" hangingPunct="1">
              <a:buFontTx/>
              <a:buChar char="-"/>
              <a:defRPr/>
            </a:pPr>
            <a:r>
              <a:rPr lang="fr-FR" sz="1800" dirty="0" smtClean="0">
                <a:sym typeface="Wingdings" pitchFamily="2" charset="2"/>
              </a:rPr>
              <a:t>Ce que vous avez déjà réalisé ou non;</a:t>
            </a:r>
          </a:p>
          <a:p>
            <a:pPr eaLnBrk="1" hangingPunct="1">
              <a:buFontTx/>
              <a:buChar char="-"/>
              <a:defRPr/>
            </a:pPr>
            <a:r>
              <a:rPr lang="fr-FR" sz="1800" dirty="0" smtClean="0">
                <a:sym typeface="Wingdings" pitchFamily="2" charset="2"/>
              </a:rPr>
              <a:t>Quelles améliorations apporter dans un objectif d’implication et de coresponsabilité de l’ensemble des  acteurs du territoire</a:t>
            </a:r>
          </a:p>
          <a:p>
            <a:pPr marL="0" indent="0" eaLnBrk="1" hangingPunct="1">
              <a:buFont typeface="F0" charset="0"/>
              <a:buNone/>
              <a:defRPr/>
            </a:pPr>
            <a:endParaRPr lang="fr-FR" sz="1200" b="1" dirty="0" smtClean="0"/>
          </a:p>
          <a:p>
            <a:pPr marL="0" indent="0" eaLnBrk="1" hangingPunct="1">
              <a:buFontTx/>
              <a:buNone/>
              <a:defRPr/>
            </a:pPr>
            <a:r>
              <a:rPr lang="fr-FR" sz="2000" b="1" dirty="0" smtClean="0"/>
              <a:t>Travail en groupes: les personnes du même territoire travaillent ensemble, 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sz="2000" b="1" dirty="0"/>
              <a:t>p</a:t>
            </a:r>
            <a:r>
              <a:rPr lang="fr-FR" sz="2000" b="1" dirty="0" smtClean="0"/>
              <a:t>uis mise en commun et débat sur les améliorations possibles</a:t>
            </a:r>
          </a:p>
          <a:p>
            <a:pPr marL="0" indent="0" eaLnBrk="1" hangingPunct="1">
              <a:buFontTx/>
              <a:buNone/>
              <a:defRPr/>
            </a:pPr>
            <a:endParaRPr lang="fr-FR" sz="2000" u="sng" dirty="0"/>
          </a:p>
          <a:p>
            <a:pPr marL="0" indent="0" eaLnBrk="1" hangingPunct="1">
              <a:buFontTx/>
              <a:buNone/>
              <a:defRPr/>
            </a:pPr>
            <a:r>
              <a:rPr lang="fr-FR" sz="1800" u="sng" dirty="0" smtClean="0"/>
              <a:t>Phase 1: </a:t>
            </a:r>
            <a:r>
              <a:rPr lang="fr-FR" sz="1800" dirty="0" smtClean="0"/>
              <a:t>La constitution de la Plateforme multi-acteurs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sz="1800" u="sng" dirty="0" smtClean="0"/>
              <a:t>Phase 2 :</a:t>
            </a:r>
            <a:r>
              <a:rPr lang="fr-FR" sz="1800" dirty="0" smtClean="0"/>
              <a:t> </a:t>
            </a:r>
            <a:r>
              <a:rPr lang="fr-FR" sz="1800" dirty="0"/>
              <a:t>p</a:t>
            </a:r>
            <a:r>
              <a:rPr lang="fr-FR" sz="1800" dirty="0" smtClean="0"/>
              <a:t>artage de l’objectif de coresponsabilité pour le bien-être de tous, générations futures incluses et l’orientation générale de la plateforme dans ce sens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sz="1800" u="sng" dirty="0" smtClean="0"/>
              <a:t>Phase 3 : </a:t>
            </a:r>
            <a:r>
              <a:rPr lang="fr-FR" sz="1800" dirty="0" smtClean="0"/>
              <a:t>Etat des lieux autour de 4 points: a) situations prioritaires de mal-être; b= situations de mauvaise utilisation des ressources; c) blocages à la coresponsabilité; d) leviers de coresponsabilité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sz="1800" u="sng" dirty="0" smtClean="0"/>
              <a:t>Phase 4: </a:t>
            </a:r>
            <a:r>
              <a:rPr lang="fr-FR" sz="1800" dirty="0" smtClean="0"/>
              <a:t>Projeter des actions structurantes de la coresponsabilité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sz="1800" u="sng" dirty="0" smtClean="0"/>
              <a:t>Phase 5: </a:t>
            </a:r>
            <a:r>
              <a:rPr lang="fr-FR" sz="1800" dirty="0" smtClean="0"/>
              <a:t>Elaboration d’une stratégie et d’un plan d’action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sz="1800" u="sng" dirty="0" smtClean="0"/>
              <a:t>Phase 6:</a:t>
            </a:r>
            <a:r>
              <a:rPr lang="fr-FR" sz="1800" dirty="0" smtClean="0"/>
              <a:t> Réalisation 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sz="1800" u="sng" dirty="0" smtClean="0"/>
              <a:t>Phase 7:</a:t>
            </a:r>
            <a:r>
              <a:rPr lang="fr-FR" sz="1800" dirty="0" smtClean="0"/>
              <a:t> Co-évaluation participative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sz="1800" u="sng" dirty="0" smtClean="0"/>
              <a:t>Phase 8:</a:t>
            </a:r>
            <a:r>
              <a:rPr lang="fr-FR" sz="1800" dirty="0" smtClean="0"/>
              <a:t> Bilan et préparation du cycle suivant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258888" y="115888"/>
            <a:ext cx="82819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 i="1" kern="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Simulation du cycle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re 1"/>
          <p:cNvSpPr>
            <a:spLocks noGrp="1"/>
          </p:cNvSpPr>
          <p:nvPr>
            <p:ph type="title"/>
          </p:nvPr>
        </p:nvSpPr>
        <p:spPr>
          <a:xfrm>
            <a:off x="1692275" y="188913"/>
            <a:ext cx="7920038" cy="719137"/>
          </a:xfrm>
        </p:spPr>
        <p:txBody>
          <a:bodyPr/>
          <a:lstStyle/>
          <a:p>
            <a:pPr eaLnBrk="1" hangingPunct="1"/>
            <a:r>
              <a:rPr lang="fr-FR" sz="2800" smtClean="0">
                <a:solidFill>
                  <a:schemeClr val="bg1"/>
                </a:solidFill>
              </a:rPr>
              <a:t>Phase 1: Organiser le qui</a:t>
            </a:r>
          </a:p>
        </p:txBody>
      </p:sp>
      <p:sp>
        <p:nvSpPr>
          <p:cNvPr id="2662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57200" y="981075"/>
            <a:ext cx="8686800" cy="5148263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r>
              <a:rPr lang="fr-FR" dirty="0" smtClean="0"/>
              <a:t>Processus </a:t>
            </a:r>
            <a:r>
              <a:rPr lang="fr-FR" dirty="0" err="1" smtClean="0"/>
              <a:t>élaboratifs</a:t>
            </a:r>
            <a:r>
              <a:rPr lang="fr-FR" dirty="0" smtClean="0"/>
              <a:t>: Construire la coresponsabilité pour le bien-être de tous dans différents </a:t>
            </a:r>
            <a:r>
              <a:rPr lang="fr-FR" b="1" dirty="0" smtClean="0"/>
              <a:t>espaces de vie:</a:t>
            </a:r>
            <a:r>
              <a:rPr lang="fr-FR" dirty="0" smtClean="0"/>
              <a:t> 1) territoriaux (ville, quartier, village), 2) institutionnels (entreprises, écoles, hôpitaux, etc.), </a:t>
            </a:r>
          </a:p>
          <a:p>
            <a:pPr eaLnBrk="1" hangingPunct="1">
              <a:buFont typeface="Wingdings" pitchFamily="2" charset="2"/>
              <a:buChar char="à"/>
              <a:defRPr/>
            </a:pPr>
            <a:r>
              <a:rPr lang="fr-FR" dirty="0" smtClean="0">
                <a:solidFill>
                  <a:srgbClr val="002060"/>
                </a:solidFill>
                <a:sym typeface="Wingdings" pitchFamily="2" charset="2"/>
              </a:rPr>
              <a:t>création d’une </a:t>
            </a:r>
            <a:r>
              <a:rPr lang="fr-FR" b="1" dirty="0" smtClean="0">
                <a:solidFill>
                  <a:srgbClr val="002060"/>
                </a:solidFill>
                <a:sym typeface="Wingdings" pitchFamily="2" charset="2"/>
              </a:rPr>
              <a:t>Plateforme multi-acteurs </a:t>
            </a:r>
            <a:r>
              <a:rPr lang="fr-FR" dirty="0" smtClean="0">
                <a:solidFill>
                  <a:srgbClr val="002060"/>
                </a:solidFill>
                <a:sym typeface="Wingdings" pitchFamily="2" charset="2"/>
              </a:rPr>
              <a:t>(ou </a:t>
            </a:r>
            <a:r>
              <a:rPr lang="fr-FR" b="1" dirty="0" smtClean="0">
                <a:solidFill>
                  <a:srgbClr val="002060"/>
                </a:solidFill>
                <a:sym typeface="Wingdings" pitchFamily="2" charset="2"/>
              </a:rPr>
              <a:t>Groupe de Coordination local)</a:t>
            </a:r>
            <a:r>
              <a:rPr lang="fr-FR" dirty="0" smtClean="0">
                <a:solidFill>
                  <a:srgbClr val="002060"/>
                </a:solidFill>
                <a:sym typeface="Wingdings" pitchFamily="2" charset="2"/>
              </a:rPr>
              <a:t> représentative de tous les acteurs de l’espace de vie concerné, porteur du processus </a:t>
            </a:r>
          </a:p>
          <a:p>
            <a:pPr marL="0" indent="0" eaLnBrk="1" hangingPunct="1">
              <a:buFontTx/>
              <a:buNone/>
              <a:defRPr/>
            </a:pPr>
            <a:endParaRPr lang="fr-FR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3"/>
          <p:cNvSpPr>
            <a:spLocks noChangeArrowheads="1"/>
          </p:cNvSpPr>
          <p:nvPr/>
        </p:nvSpPr>
        <p:spPr bwMode="auto">
          <a:xfrm>
            <a:off x="0" y="6210300"/>
            <a:ext cx="9144000" cy="647700"/>
          </a:xfrm>
          <a:prstGeom prst="rect">
            <a:avLst/>
          </a:prstGeom>
          <a:gradFill rotWithShape="1">
            <a:gsLst>
              <a:gs pos="0">
                <a:srgbClr val="152649"/>
              </a:gs>
              <a:gs pos="50000">
                <a:srgbClr val="2E539E"/>
              </a:gs>
              <a:gs pos="100000">
                <a:srgbClr val="1526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2034" name="Rectangle 11"/>
          <p:cNvSpPr>
            <a:spLocks noChangeArrowheads="1"/>
          </p:cNvSpPr>
          <p:nvPr/>
        </p:nvSpPr>
        <p:spPr bwMode="auto">
          <a:xfrm>
            <a:off x="3652838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065" name="Text Box 17" descr="Papier de soie bleu"/>
          <p:cNvSpPr txBox="1">
            <a:spLocks noChangeArrowheads="1"/>
          </p:cNvSpPr>
          <p:nvPr/>
        </p:nvSpPr>
        <p:spPr bwMode="auto">
          <a:xfrm>
            <a:off x="755650" y="1125538"/>
            <a:ext cx="7632700" cy="482441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60325" cmpd="thinThick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sz="1200" dirty="0"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fr-FR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Démarche SPIRAL</a:t>
            </a:r>
          </a:p>
          <a:p>
            <a:pPr algn="ctr">
              <a:defRPr/>
            </a:pPr>
            <a:endParaRPr lang="fr-FR" sz="4000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fr-FR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Formation des facilitateurs</a:t>
            </a:r>
          </a:p>
          <a:p>
            <a:pPr algn="ctr">
              <a:defRPr/>
            </a:pPr>
            <a:r>
              <a:rPr lang="fr-FR" dirty="0">
                <a:solidFill>
                  <a:srgbClr val="003399"/>
                </a:solidFill>
                <a:latin typeface="Arial" pitchFamily="34" charset="0"/>
                <a:cs typeface="+mn-cs"/>
              </a:rPr>
              <a:t>________</a:t>
            </a:r>
          </a:p>
          <a:p>
            <a:pPr algn="ctr">
              <a:defRPr/>
            </a:pPr>
            <a:endParaRPr lang="fr-FR" dirty="0">
              <a:solidFill>
                <a:srgbClr val="003399"/>
              </a:solidFill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fr-FR" sz="2000" dirty="0">
                <a:solidFill>
                  <a:srgbClr val="003399"/>
                </a:solidFill>
                <a:latin typeface="Arial" pitchFamily="34" charset="0"/>
                <a:cs typeface="+mn-cs"/>
              </a:rPr>
              <a:t>Deuxième </a:t>
            </a:r>
            <a:r>
              <a:rPr lang="fr-FR" sz="2000" dirty="0" err="1">
                <a:solidFill>
                  <a:srgbClr val="003399"/>
                </a:solidFill>
                <a:latin typeface="Arial" pitchFamily="34" charset="0"/>
                <a:cs typeface="+mn-cs"/>
              </a:rPr>
              <a:t>powerpoint</a:t>
            </a:r>
            <a:r>
              <a:rPr lang="fr-FR" sz="2000" dirty="0">
                <a:solidFill>
                  <a:srgbClr val="003399"/>
                </a:solidFill>
                <a:latin typeface="Arial" pitchFamily="34" charset="0"/>
                <a:cs typeface="+mn-cs"/>
              </a:rPr>
              <a:t>: Cycle 2 – Introduction générale</a:t>
            </a:r>
          </a:p>
          <a:p>
            <a:pPr algn="ctr">
              <a:defRPr/>
            </a:pPr>
            <a:endParaRPr lang="fr-FR" sz="2000" dirty="0">
              <a:solidFill>
                <a:srgbClr val="003399"/>
              </a:solidFill>
              <a:latin typeface="Arial" pitchFamily="34" charset="0"/>
              <a:cs typeface="+mn-cs"/>
            </a:endParaRPr>
          </a:p>
          <a:p>
            <a:pPr algn="ctr">
              <a:defRPr/>
            </a:pPr>
            <a:endParaRPr lang="fr-FR" sz="1700" dirty="0">
              <a:solidFill>
                <a:srgbClr val="003399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-252413" y="981075"/>
            <a:ext cx="9637713" cy="53276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F0"/>
              <a:buNone/>
            </a:pPr>
            <a:r>
              <a:rPr lang="fr-FR" b="1" smtClean="0"/>
              <a:t>LE CYCLE 2 (CYCLE VERT):</a:t>
            </a:r>
          </a:p>
          <a:p>
            <a:pPr marL="0" indent="0" algn="ctr">
              <a:buFont typeface="F0"/>
              <a:buNone/>
            </a:pPr>
            <a:r>
              <a:rPr lang="fr-FR" smtClean="0"/>
              <a:t>Impliquer tous les citoyens et acteurs locaux dans</a:t>
            </a:r>
          </a:p>
          <a:p>
            <a:pPr marL="0" indent="0" algn="ctr">
              <a:buFont typeface="F0"/>
              <a:buNone/>
            </a:pPr>
            <a:r>
              <a:rPr lang="fr-FR" smtClean="0"/>
              <a:t>la coresponsabilité pour le bien-être de tous</a:t>
            </a:r>
          </a:p>
          <a:p>
            <a:pPr marL="0" indent="0">
              <a:buFont typeface="F0"/>
              <a:buNone/>
            </a:pPr>
            <a:r>
              <a:rPr lang="fr-FR" smtClean="0"/>
              <a:t> </a:t>
            </a:r>
          </a:p>
          <a:p>
            <a:pPr marL="0" indent="0">
              <a:buFont typeface="Wingdings" pitchFamily="2" charset="2"/>
              <a:buChar char="§"/>
            </a:pPr>
            <a:endParaRPr lang="fr-FR" smtClean="0"/>
          </a:p>
        </p:txBody>
      </p:sp>
      <p:grpSp>
        <p:nvGrpSpPr>
          <p:cNvPr id="174082" name="Gruppo 6"/>
          <p:cNvGrpSpPr>
            <a:grpSpLocks/>
          </p:cNvGrpSpPr>
          <p:nvPr/>
        </p:nvGrpSpPr>
        <p:grpSpPr bwMode="auto">
          <a:xfrm>
            <a:off x="395288" y="2924175"/>
            <a:ext cx="8253412" cy="2520950"/>
            <a:chOff x="-9172" y="2924944"/>
            <a:chExt cx="9247178" cy="2361750"/>
          </a:xfrm>
        </p:grpSpPr>
        <p:pic>
          <p:nvPicPr>
            <p:cNvPr id="174084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9172" y="2924944"/>
              <a:ext cx="3754470" cy="23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08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28494" y="2936725"/>
              <a:ext cx="3757042" cy="23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08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04443" y="2946694"/>
              <a:ext cx="3533563" cy="23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re 1"/>
          <p:cNvSpPr txBox="1">
            <a:spLocks/>
          </p:cNvSpPr>
          <p:nvPr/>
        </p:nvSpPr>
        <p:spPr bwMode="auto">
          <a:xfrm>
            <a:off x="2266950" y="0"/>
            <a:ext cx="71183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it-IT" sz="4400" b="1" i="1" kern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Le cycle 2 (cycle vert)</a:t>
            </a:r>
            <a:endParaRPr lang="fr-FR" sz="4400" b="1" i="1" kern="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re 1"/>
          <p:cNvSpPr>
            <a:spLocks noGrp="1"/>
          </p:cNvSpPr>
          <p:nvPr>
            <p:ph type="title"/>
          </p:nvPr>
        </p:nvSpPr>
        <p:spPr>
          <a:xfrm>
            <a:off x="1258888" y="188913"/>
            <a:ext cx="8208962" cy="719137"/>
          </a:xfrm>
        </p:spPr>
        <p:txBody>
          <a:bodyPr/>
          <a:lstStyle/>
          <a:p>
            <a:pPr eaLnBrk="1" hangingPunct="1"/>
            <a:r>
              <a:rPr lang="fr-FR" sz="4000" b="1" smtClean="0">
                <a:solidFill>
                  <a:schemeClr val="bg1"/>
                </a:solidFill>
              </a:rPr>
              <a:t> Phase 1 – Organiser la participation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68313" y="1052513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4000" smtClean="0"/>
              <a:t>Réunion de citoyens organisés en petits groupes homogènes de 7 à 12 personnes</a:t>
            </a:r>
          </a:p>
          <a:p>
            <a:pPr eaLnBrk="1" hangingPunct="1"/>
            <a:r>
              <a:rPr lang="fr-FR" sz="4000" smtClean="0"/>
              <a:t>Les critères d’homogénéité sont décidés par la Plateforme Multiacteurs pour assurer la meilleure représentativité de la société locale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640763" cy="6005512"/>
          </a:xfrm>
          <a:ln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2400" b="1" dirty="0" smtClean="0"/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400" b="1" dirty="0" smtClean="0"/>
              <a:t>Co-construction plus que formation:</a:t>
            </a:r>
            <a:endParaRPr lang="it-IT" sz="2400" dirty="0" smtClean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400" dirty="0" smtClean="0"/>
              <a:t>Proposer et débattre d’un cadre conceptuel commun qui intègre développement durable et cohésion sociale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400" dirty="0" smtClean="0"/>
              <a:t>Construire la méthode à partir de ce cadre en s’appuyant sur votre propre expérience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400" dirty="0" smtClean="0"/>
              <a:t>Elaborer un programme de coopération pour les prochains mois jusque la prochaine formation.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sz="2400" b="1" dirty="0" smtClean="0"/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400" b="1" dirty="0" smtClean="0"/>
              <a:t>Simulation/expérimentation en salle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400" dirty="0" smtClean="0"/>
              <a:t>Simulation du processus dans ses différents cycles et phases.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51050" y="209550"/>
            <a:ext cx="7092950" cy="587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buClr>
                <a:srgbClr val="FFFFCC"/>
              </a:buClr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200" i="1" dirty="0">
                <a:solidFill>
                  <a:srgbClr val="FFFFCC"/>
                </a:solidFill>
                <a:cs typeface="Arial" pitchFamily="34" charset="0"/>
              </a:rPr>
              <a:t>La méthode </a:t>
            </a:r>
            <a:endParaRPr lang="it-IT" sz="3200" i="1" dirty="0">
              <a:solidFill>
                <a:srgbClr val="FFFF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Espace réservé du contenu 2"/>
          <p:cNvSpPr>
            <a:spLocks noGrp="1"/>
          </p:cNvSpPr>
          <p:nvPr>
            <p:ph idx="4294967295"/>
          </p:nvPr>
        </p:nvSpPr>
        <p:spPr bwMode="auto">
          <a:xfrm>
            <a:off x="179388" y="908050"/>
            <a:ext cx="8785225" cy="5221288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0" indent="0" eaLnBrk="1" hangingPunct="1">
              <a:buFont typeface="F0" charset="0"/>
              <a:buNone/>
              <a:defRPr/>
            </a:pPr>
            <a:r>
              <a:rPr lang="fr-FR" sz="1800" b="1" dirty="0" smtClean="0">
                <a:solidFill>
                  <a:schemeClr val="tx2"/>
                </a:solidFill>
                <a:sym typeface="Wingdings" pitchFamily="2" charset="2"/>
              </a:rPr>
              <a:t>10 caractéristiques fondamentales</a:t>
            </a:r>
            <a:r>
              <a:rPr lang="fr-FR" sz="180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sz="1800" dirty="0" smtClean="0">
                <a:sym typeface="Wingdings" pitchFamily="2" charset="2"/>
              </a:rPr>
              <a:t>de processus </a:t>
            </a:r>
            <a:r>
              <a:rPr lang="fr-FR" sz="1800" dirty="0" smtClean="0"/>
              <a:t> élaboratifs de construction de connaissance partagée (du bien-être de tous)</a:t>
            </a:r>
            <a:r>
              <a:rPr lang="fr-FR" sz="1800" dirty="0" smtClean="0">
                <a:sym typeface="Wingdings" pitchFamily="2" charset="2"/>
              </a:rPr>
              <a:t>:</a:t>
            </a:r>
          </a:p>
          <a:p>
            <a:pPr marL="0" indent="0" eaLnBrk="1" hangingPunct="1">
              <a:buFont typeface="F0" charset="0"/>
              <a:buNone/>
              <a:defRPr/>
            </a:pPr>
            <a:endParaRPr lang="fr-FR" sz="1200" b="1" dirty="0" smtClean="0"/>
          </a:p>
          <a:p>
            <a:pPr marL="0" indent="0" eaLnBrk="1" hangingPunct="1">
              <a:buFont typeface="Times New Roman" pitchFamily="18" charset="0"/>
              <a:buAutoNum type="arabicPeriod"/>
              <a:defRPr/>
            </a:pPr>
            <a:r>
              <a:rPr lang="fr-FR" sz="2000" u="sng" dirty="0" smtClean="0"/>
              <a:t> Une vision partagée</a:t>
            </a:r>
            <a:r>
              <a:rPr lang="fr-FR" sz="2000" dirty="0" smtClean="0"/>
              <a:t>, individuelle et collective;</a:t>
            </a:r>
          </a:p>
          <a:p>
            <a:pPr marL="0" indent="0" eaLnBrk="1" hangingPunct="1">
              <a:buFont typeface="Times New Roman" pitchFamily="18" charset="0"/>
              <a:buAutoNum type="arabicPeriod"/>
              <a:defRPr/>
            </a:pPr>
            <a:r>
              <a:rPr lang="fr-FR" sz="2000" u="sng" dirty="0" smtClean="0"/>
              <a:t> Processus ouverts</a:t>
            </a:r>
            <a:r>
              <a:rPr lang="fr-FR" sz="2000" dirty="0" smtClean="0"/>
              <a:t> </a:t>
            </a:r>
            <a:r>
              <a:rPr lang="fr-FR" sz="1600" dirty="0" smtClean="0"/>
              <a:t>(</a:t>
            </a:r>
            <a:r>
              <a:rPr lang="fr-FR" sz="1600" b="1" dirty="0" smtClean="0">
                <a:solidFill>
                  <a:schemeClr val="tx2"/>
                </a:solidFill>
              </a:rPr>
              <a:t>différence fondamentale avec les enquêtes classiques</a:t>
            </a:r>
            <a:r>
              <a:rPr lang="fr-FR" sz="1600" dirty="0" smtClean="0"/>
              <a:t>);</a:t>
            </a:r>
          </a:p>
          <a:p>
            <a:pPr marL="0" indent="0" eaLnBrk="1" hangingPunct="1">
              <a:buFont typeface="Times New Roman" pitchFamily="18" charset="0"/>
              <a:buAutoNum type="arabicPeriod"/>
              <a:defRPr/>
            </a:pPr>
            <a:r>
              <a:rPr lang="fr-FR" sz="2000" u="sng" dirty="0" smtClean="0"/>
              <a:t> Ne parlent pas des problèmes/besoins</a:t>
            </a:r>
            <a:r>
              <a:rPr lang="fr-FR" sz="2000" dirty="0" smtClean="0"/>
              <a:t> immédiats, mais du « bien-vivre ensemble»;</a:t>
            </a:r>
          </a:p>
          <a:p>
            <a:pPr marL="0" indent="0" eaLnBrk="1" hangingPunct="1">
              <a:buFont typeface="Times New Roman" pitchFamily="18" charset="0"/>
              <a:buAutoNum type="arabicPeriod"/>
              <a:defRPr/>
            </a:pPr>
            <a:r>
              <a:rPr lang="fr-FR" sz="2000" u="sng" dirty="0" smtClean="0"/>
              <a:t> Droit de parole égal pour tous</a:t>
            </a:r>
            <a:r>
              <a:rPr lang="fr-FR" sz="2000" dirty="0" smtClean="0"/>
              <a:t>;</a:t>
            </a:r>
          </a:p>
          <a:p>
            <a:pPr marL="0" indent="0" eaLnBrk="1" hangingPunct="1">
              <a:buFont typeface="Times New Roman" pitchFamily="18" charset="0"/>
              <a:buAutoNum type="arabicPeriod"/>
              <a:defRPr/>
            </a:pPr>
            <a:r>
              <a:rPr lang="fr-FR" sz="2000" u="sng" dirty="0" smtClean="0"/>
              <a:t> Expression directe</a:t>
            </a:r>
            <a:r>
              <a:rPr lang="fr-FR" sz="2000" dirty="0" smtClean="0"/>
              <a:t> des intéressés sans représentation intermédiaire;</a:t>
            </a:r>
          </a:p>
          <a:p>
            <a:pPr marL="0" indent="0" eaLnBrk="1" hangingPunct="1">
              <a:buFont typeface="Times New Roman" pitchFamily="18" charset="0"/>
              <a:buAutoNum type="arabicPeriod"/>
              <a:defRPr/>
            </a:pPr>
            <a:r>
              <a:rPr lang="fr-FR" sz="2000" u="sng" dirty="0" smtClean="0"/>
              <a:t> Inclusifs</a:t>
            </a:r>
            <a:r>
              <a:rPr lang="fr-FR" sz="2000" dirty="0" smtClean="0"/>
              <a:t> de la diversité des points de vue;</a:t>
            </a:r>
          </a:p>
          <a:p>
            <a:pPr marL="0" indent="0" eaLnBrk="1" hangingPunct="1">
              <a:buFont typeface="Times New Roman" pitchFamily="18" charset="0"/>
              <a:buAutoNum type="arabicPeriod"/>
              <a:defRPr/>
            </a:pPr>
            <a:r>
              <a:rPr lang="fr-FR" sz="2000" u="sng" dirty="0" smtClean="0"/>
              <a:t> Elaboration participative et transparente de synthèses</a:t>
            </a:r>
            <a:r>
              <a:rPr lang="fr-FR" sz="2000" dirty="0" smtClean="0"/>
              <a:t> inclusives;</a:t>
            </a:r>
          </a:p>
          <a:p>
            <a:pPr marL="0" indent="0" eaLnBrk="1" hangingPunct="1">
              <a:buFont typeface="Times New Roman" pitchFamily="18" charset="0"/>
              <a:buAutoNum type="arabicPeriod"/>
              <a:defRPr/>
            </a:pPr>
            <a:r>
              <a:rPr lang="fr-FR" sz="2000" u="sng" dirty="0" smtClean="0"/>
              <a:t> Elaboration aisée de synthèses</a:t>
            </a:r>
            <a:r>
              <a:rPr lang="fr-FR" sz="2000" dirty="0" smtClean="0"/>
              <a:t> à différents niveaux;</a:t>
            </a:r>
          </a:p>
          <a:p>
            <a:pPr marL="0" indent="0" eaLnBrk="1" hangingPunct="1">
              <a:buFont typeface="Times New Roman" pitchFamily="18" charset="0"/>
              <a:buAutoNum type="arabicPeriod"/>
              <a:defRPr/>
            </a:pPr>
            <a:r>
              <a:rPr lang="fr-FR" sz="2000" u="sng" dirty="0" smtClean="0"/>
              <a:t> Débouchent directement sur l’action </a:t>
            </a:r>
            <a:r>
              <a:rPr lang="fr-FR" sz="2000" dirty="0" smtClean="0"/>
              <a:t>concertée;</a:t>
            </a:r>
          </a:p>
          <a:p>
            <a:pPr marL="0" indent="0" eaLnBrk="1" hangingPunct="1">
              <a:buFont typeface="Times New Roman" pitchFamily="18" charset="0"/>
              <a:buAutoNum type="arabicPeriod"/>
              <a:defRPr/>
            </a:pPr>
            <a:r>
              <a:rPr lang="fr-FR" sz="2000" dirty="0" smtClean="0"/>
              <a:t>Soient </a:t>
            </a:r>
            <a:r>
              <a:rPr lang="fr-FR" sz="2000" u="sng" dirty="0" smtClean="0"/>
              <a:t>autoreproductibles/auto-extensibles</a:t>
            </a:r>
            <a:r>
              <a:rPr lang="fr-FR" sz="2000" dirty="0" smtClean="0"/>
              <a:t> et donc : </a:t>
            </a:r>
          </a:p>
          <a:p>
            <a:pPr marL="0" indent="0" eaLnBrk="1" hangingPunct="1">
              <a:buFontTx/>
              <a:buNone/>
              <a:defRPr/>
            </a:pPr>
            <a:endParaRPr lang="fr-FR" sz="800" dirty="0" smtClean="0"/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fr-FR" sz="2000" i="1" dirty="0" smtClean="0">
                <a:solidFill>
                  <a:schemeClr val="tx2"/>
                </a:solidFill>
              </a:rPr>
              <a:t>attrayants, apportant une véritable plus-value à ceux qui y participent; </a:t>
            </a: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fr-FR" sz="2000" i="1" dirty="0" smtClean="0">
                <a:solidFill>
                  <a:schemeClr val="tx2"/>
                </a:solidFill>
              </a:rPr>
              <a:t>facilement diffusables et reproductibles.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258888" y="115888"/>
            <a:ext cx="82819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 i="1" kern="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Phase 2 - Principes généraux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re 1"/>
          <p:cNvSpPr>
            <a:spLocks noGrp="1"/>
          </p:cNvSpPr>
          <p:nvPr>
            <p:ph type="title"/>
          </p:nvPr>
        </p:nvSpPr>
        <p:spPr>
          <a:xfrm>
            <a:off x="1692275" y="188913"/>
            <a:ext cx="7775575" cy="719137"/>
          </a:xfrm>
        </p:spPr>
        <p:txBody>
          <a:bodyPr/>
          <a:lstStyle/>
          <a:p>
            <a:pPr eaLnBrk="1" hangingPunct="1"/>
            <a:r>
              <a:rPr lang="fr-FR" sz="2400" smtClean="0">
                <a:solidFill>
                  <a:schemeClr val="bg1"/>
                </a:solidFill>
              </a:rPr>
              <a:t> </a:t>
            </a:r>
            <a:r>
              <a:rPr lang="fr-FR" sz="4000" b="1" smtClean="0">
                <a:solidFill>
                  <a:schemeClr val="bg1"/>
                </a:solidFill>
              </a:rPr>
              <a:t>Phase 2 – Mise en pratique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68313" y="1052513"/>
            <a:ext cx="8229600" cy="4525962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r>
              <a:rPr lang="fr-FR" sz="2400" b="1" dirty="0" smtClean="0"/>
              <a:t>Première réunion des groupes homogènes</a:t>
            </a:r>
          </a:p>
          <a:p>
            <a:pPr eaLnBrk="1" hangingPunct="1">
              <a:defRPr/>
            </a:pPr>
            <a:r>
              <a:rPr lang="fr-FR" sz="2400" dirty="0" smtClean="0"/>
              <a:t>Information et débat préliminaires</a:t>
            </a:r>
          </a:p>
          <a:p>
            <a:pPr eaLnBrk="1" hangingPunct="1">
              <a:defRPr/>
            </a:pPr>
            <a:r>
              <a:rPr lang="fr-FR" sz="2400" dirty="0" smtClean="0"/>
              <a:t>Trois questions ouvertes: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fr-FR" sz="2400" dirty="0" smtClean="0">
                <a:solidFill>
                  <a:srgbClr val="2922CC"/>
                </a:solidFill>
              </a:rPr>
              <a:t>Qu’est pour vous le bien-être?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fr-FR" sz="2400" dirty="0" smtClean="0">
                <a:solidFill>
                  <a:srgbClr val="2922CC"/>
                </a:solidFill>
              </a:rPr>
              <a:t>Qu’est pour vous le mal-être?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fr-FR" sz="2400" dirty="0" smtClean="0">
                <a:solidFill>
                  <a:srgbClr val="2922CC"/>
                </a:solidFill>
              </a:rPr>
              <a:t>Que faites-vous ou pouvez-vous faire pour votre bien-être et celui de tous?</a:t>
            </a:r>
          </a:p>
          <a:p>
            <a:pPr eaLnBrk="1" hangingPunct="1">
              <a:defRPr/>
            </a:pPr>
            <a:r>
              <a:rPr lang="fr-FR" sz="2400" dirty="0" smtClean="0"/>
              <a:t>Phase individuelle avec autant de réponses que souhaitées par chacun (une réponse par post </a:t>
            </a:r>
            <a:r>
              <a:rPr lang="fr-FR" sz="2400" dirty="0" err="1" smtClean="0"/>
              <a:t>it</a:t>
            </a:r>
            <a:r>
              <a:rPr lang="fr-FR" sz="2400" dirty="0" smtClean="0"/>
              <a:t>) puis phase collective de mise en commun et élaboration d’une synthèse par groupe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3"/>
          <p:cNvSpPr>
            <a:spLocks noChangeArrowheads="1"/>
          </p:cNvSpPr>
          <p:nvPr/>
        </p:nvSpPr>
        <p:spPr bwMode="auto">
          <a:xfrm>
            <a:off x="0" y="6210300"/>
            <a:ext cx="9144000" cy="647700"/>
          </a:xfrm>
          <a:prstGeom prst="rect">
            <a:avLst/>
          </a:prstGeom>
          <a:gradFill rotWithShape="1">
            <a:gsLst>
              <a:gs pos="0">
                <a:srgbClr val="152649"/>
              </a:gs>
              <a:gs pos="50000">
                <a:srgbClr val="2E539E"/>
              </a:gs>
              <a:gs pos="100000">
                <a:srgbClr val="1526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2274" name="Rectangle 11"/>
          <p:cNvSpPr>
            <a:spLocks noChangeArrowheads="1"/>
          </p:cNvSpPr>
          <p:nvPr/>
        </p:nvSpPr>
        <p:spPr bwMode="auto">
          <a:xfrm>
            <a:off x="3652838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065" name="Text Box 17" descr="Papier de soie bleu"/>
          <p:cNvSpPr txBox="1">
            <a:spLocks noChangeArrowheads="1"/>
          </p:cNvSpPr>
          <p:nvPr/>
        </p:nvSpPr>
        <p:spPr bwMode="auto">
          <a:xfrm>
            <a:off x="755650" y="1125538"/>
            <a:ext cx="7632700" cy="482441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60325" cmpd="thinThick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sz="1200" dirty="0"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fr-FR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Démarche SPIRAL</a:t>
            </a:r>
          </a:p>
          <a:p>
            <a:pPr algn="ctr">
              <a:defRPr/>
            </a:pPr>
            <a:endParaRPr lang="fr-FR" sz="4000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fr-FR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Formation des facilitateurs</a:t>
            </a:r>
          </a:p>
          <a:p>
            <a:pPr algn="ctr">
              <a:defRPr/>
            </a:pPr>
            <a:r>
              <a:rPr lang="fr-FR" dirty="0">
                <a:solidFill>
                  <a:srgbClr val="003399"/>
                </a:solidFill>
                <a:latin typeface="Arial" pitchFamily="34" charset="0"/>
                <a:cs typeface="+mn-cs"/>
              </a:rPr>
              <a:t>________</a:t>
            </a:r>
          </a:p>
          <a:p>
            <a:pPr algn="ctr">
              <a:defRPr/>
            </a:pPr>
            <a:endParaRPr lang="fr-FR" dirty="0">
              <a:solidFill>
                <a:srgbClr val="003399"/>
              </a:solidFill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fr-FR" sz="2000" dirty="0">
                <a:solidFill>
                  <a:srgbClr val="003399"/>
                </a:solidFill>
                <a:latin typeface="Arial" pitchFamily="34" charset="0"/>
                <a:cs typeface="+mn-cs"/>
              </a:rPr>
              <a:t>Troisième </a:t>
            </a:r>
            <a:r>
              <a:rPr lang="fr-FR" sz="2000" dirty="0" err="1">
                <a:solidFill>
                  <a:srgbClr val="003399"/>
                </a:solidFill>
                <a:latin typeface="Arial" pitchFamily="34" charset="0"/>
                <a:cs typeface="+mn-cs"/>
              </a:rPr>
              <a:t>powerpoint</a:t>
            </a:r>
            <a:r>
              <a:rPr lang="fr-FR" sz="2000" dirty="0">
                <a:solidFill>
                  <a:srgbClr val="003399"/>
                </a:solidFill>
                <a:latin typeface="Arial" pitchFamily="34" charset="0"/>
                <a:cs typeface="+mn-cs"/>
              </a:rPr>
              <a:t>: Traitement des critères</a:t>
            </a:r>
          </a:p>
          <a:p>
            <a:pPr algn="ctr">
              <a:defRPr/>
            </a:pPr>
            <a:r>
              <a:rPr lang="fr-FR" sz="2000" dirty="0">
                <a:solidFill>
                  <a:srgbClr val="003399"/>
                </a:solidFill>
                <a:latin typeface="Arial" pitchFamily="34" charset="0"/>
                <a:cs typeface="+mn-cs"/>
              </a:rPr>
              <a:t>(Cycle </a:t>
            </a:r>
            <a:r>
              <a:rPr lang="fr-FR" sz="2000" dirty="0">
                <a:solidFill>
                  <a:srgbClr val="003399"/>
                </a:solidFill>
                <a:latin typeface="Arial" pitchFamily="34" charset="0"/>
                <a:cs typeface="+mn-cs"/>
              </a:rPr>
              <a:t>2 , phase </a:t>
            </a:r>
            <a:r>
              <a:rPr lang="fr-FR" sz="2000" dirty="0">
                <a:solidFill>
                  <a:srgbClr val="003399"/>
                </a:solidFill>
                <a:latin typeface="Arial" pitchFamily="34" charset="0"/>
                <a:cs typeface="+mn-cs"/>
              </a:rPr>
              <a:t>2)</a:t>
            </a:r>
          </a:p>
          <a:p>
            <a:pPr algn="ctr">
              <a:defRPr/>
            </a:pPr>
            <a:endParaRPr lang="fr-FR" sz="2000" dirty="0">
              <a:solidFill>
                <a:srgbClr val="003399"/>
              </a:solidFill>
              <a:latin typeface="Arial" pitchFamily="34" charset="0"/>
              <a:cs typeface="+mn-cs"/>
            </a:endParaRPr>
          </a:p>
          <a:p>
            <a:pPr algn="ctr">
              <a:defRPr/>
            </a:pPr>
            <a:endParaRPr lang="fr-FR" sz="1700" dirty="0">
              <a:solidFill>
                <a:srgbClr val="003399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re 1"/>
          <p:cNvSpPr>
            <a:spLocks noGrp="1"/>
          </p:cNvSpPr>
          <p:nvPr>
            <p:ph type="title"/>
          </p:nvPr>
        </p:nvSpPr>
        <p:spPr>
          <a:xfrm>
            <a:off x="1908175" y="188913"/>
            <a:ext cx="7559675" cy="719137"/>
          </a:xfrm>
        </p:spPr>
        <p:txBody>
          <a:bodyPr/>
          <a:lstStyle/>
          <a:p>
            <a:pPr eaLnBrk="1" hangingPunct="1"/>
            <a:r>
              <a:rPr lang="fr-FR" sz="2400" smtClean="0">
                <a:solidFill>
                  <a:schemeClr val="bg1"/>
                </a:solidFill>
              </a:rPr>
              <a:t> </a:t>
            </a:r>
            <a:r>
              <a:rPr lang="fr-FR" sz="4000" b="1" smtClean="0">
                <a:solidFill>
                  <a:schemeClr val="bg1"/>
                </a:solidFill>
              </a:rPr>
              <a:t>Phase 2 – Traitement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68313" y="1052513"/>
            <a:ext cx="8229600" cy="4525962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fr-FR" sz="2400" dirty="0" smtClean="0"/>
          </a:p>
          <a:p>
            <a:pPr eaLnBrk="1" hangingPunct="1">
              <a:defRPr/>
            </a:pPr>
            <a:r>
              <a:rPr lang="fr-FR" sz="2400" dirty="0" smtClean="0">
                <a:sym typeface="Wingdings" pitchFamily="2" charset="2"/>
              </a:rPr>
              <a:t> production d’un grand nombre de critères de mal-être/bien-être – synthèse globale par logiciel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sz="2400" u="sng" dirty="0" smtClean="0">
                <a:sym typeface="Wingdings" pitchFamily="2" charset="2"/>
              </a:rPr>
              <a:t>Règles principales d’attribution:</a:t>
            </a:r>
          </a:p>
          <a:p>
            <a:pPr eaLnBrk="1" hangingPunct="1">
              <a:defRPr/>
            </a:pPr>
            <a:r>
              <a:rPr lang="fr-FR" sz="2400" dirty="0" smtClean="0">
                <a:sym typeface="Wingdings" pitchFamily="2" charset="2"/>
              </a:rPr>
              <a:t>Se concentrer sur la signification réelle du critère (ne pas interpréter); s’il y a une ambiguïté de sens revenir aux citoyens. A défaut mettre dans le sens le plus général.</a:t>
            </a:r>
          </a:p>
          <a:p>
            <a:pPr eaLnBrk="1" hangingPunct="1">
              <a:defRPr/>
            </a:pPr>
            <a:r>
              <a:rPr lang="fr-FR" sz="2400" dirty="0" smtClean="0">
                <a:sym typeface="Wingdings" pitchFamily="2" charset="2"/>
              </a:rPr>
              <a:t>S’il y a plusieurs signification qui s’articulent voir celle qui est centrale dans l’expression du tout (si elles sont totalement indépendantes il doit y avoir plusieurs post-it)</a:t>
            </a:r>
          </a:p>
          <a:p>
            <a:pPr eaLnBrk="1" hangingPunct="1">
              <a:defRPr/>
            </a:pPr>
            <a:r>
              <a:rPr lang="fr-FR" sz="2400" dirty="0" smtClean="0">
                <a:sym typeface="Wingdings" pitchFamily="2" charset="2"/>
              </a:rPr>
              <a:t>Voir d’abord à quelle dimension la signification se rattache avant de déterminer la composante</a:t>
            </a: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398463" y="857250"/>
          <a:ext cx="8353425" cy="6218238"/>
        </p:xfrm>
        <a:graphic>
          <a:graphicData uri="http://schemas.openxmlformats.org/drawingml/2006/table">
            <a:tbl>
              <a:tblPr/>
              <a:tblGrid>
                <a:gridCol w="2044282"/>
                <a:gridCol w="692021"/>
                <a:gridCol w="974413"/>
                <a:gridCol w="1309343"/>
                <a:gridCol w="1666434"/>
                <a:gridCol w="1666434"/>
              </a:tblGrid>
              <a:tr h="96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</a:rPr>
                        <a:t>G- SENTIMENTS DE BIEN / MAL-ÊTRE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800" dirty="0">
                        <a:effectLst/>
                        <a:latin typeface="Calibri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  <a:cs typeface="Arial"/>
                        </a:rPr>
                        <a:t>G00 - Sentiments de bien/mal-être en général 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  <a:cs typeface="Arial"/>
                        </a:rPr>
                        <a:t>G01 - Estime de soi / honte   </a:t>
                      </a:r>
                      <a:r>
                        <a:rPr lang="fr-FR" sz="800" b="1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 G02 </a:t>
                      </a:r>
                      <a:r>
                        <a:rPr lang="fr-FR" sz="800" b="1" dirty="0">
                          <a:effectLst/>
                          <a:latin typeface="Calibri"/>
                          <a:ea typeface="MS Mincho"/>
                          <a:cs typeface="Arial"/>
                        </a:rPr>
                        <a:t>- Satisfaction / frustration   </a:t>
                      </a:r>
                      <a:r>
                        <a:rPr lang="fr-FR" sz="800" b="1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G03 </a:t>
                      </a:r>
                      <a:r>
                        <a:rPr lang="fr-FR" sz="800" b="1" dirty="0">
                          <a:effectLst/>
                          <a:latin typeface="Calibri"/>
                          <a:ea typeface="MS Mincho"/>
                          <a:cs typeface="Arial"/>
                        </a:rPr>
                        <a:t>- Sérénité / Peur 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  <a:cs typeface="Arial"/>
                        </a:rPr>
                        <a:t>G04 - Stress / soucis   </a:t>
                      </a:r>
                      <a:r>
                        <a:rPr lang="fr-FR" sz="800" b="1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G05 </a:t>
                      </a:r>
                      <a:r>
                        <a:rPr lang="fr-FR" sz="800" b="1" dirty="0">
                          <a:effectLst/>
                          <a:latin typeface="Calibri"/>
                          <a:ea typeface="MS Mincho"/>
                          <a:cs typeface="Arial"/>
                        </a:rPr>
                        <a:t>- Joie / tristesse 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24288" marR="24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0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</a:rPr>
                        <a:t>F- ÉQUILIBRES PERSONNELS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</a:rPr>
                        <a:t>H- ATTITUDES ET INITIATIVES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7202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F00 - Équilibres personnels en général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F01 - Équilibre physique et santé 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F02 - Autonomie, liberté, indépendance 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F03 - Emploi du temps et équilibre entre activités 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F04 - Equilibre mental / émotionnel 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F05 - Spiritualité et religion 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F06 - Équilibre dans les relations à la société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F07- Développement personnel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24288" marR="24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MS Mincho"/>
                        </a:rPr>
                        <a:t>H00 - Attitudes et initiatives en général   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MS Mincho"/>
                        </a:rPr>
                        <a:t>H01 - Travail sur soi / Respect de soi   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MS Mincho"/>
                        </a:rPr>
                        <a:t>H02 - Activités et initiatives privées   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MS Mincho"/>
                        </a:rPr>
                        <a:t>H03 - Attitude / Être sociable   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MS Mincho"/>
                        </a:rPr>
                        <a:t>H04 - Rencontrer / Écouter, Être solidaire   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MS Mincho"/>
                        </a:rPr>
                        <a:t>H05 - Responsabilité envers les biens communs   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MS Mincho"/>
                        </a:rPr>
                        <a:t>H06 - S'engager dans la société 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MS Mincho"/>
                        </a:rPr>
                        <a:t>H07- Dynamique, volonté collective  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65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650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</a:rPr>
                        <a:t>E- ÉQUILIBRES SOCIÉTAUX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</a:rPr>
                        <a:t>I- RELATIONS DANS LA SOCIETE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6502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E00 - Équilibres sociétaux en général  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E01. Identités et valeurs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E02. Savoirs, conscience et équilibre dans l'éducation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E03. Équité et mobilité sociale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E04. Mixité sociale / cloisonnement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E05. Violence et </a:t>
                      </a:r>
                      <a:r>
                        <a:rPr lang="fr-FR" sz="800" b="1" dirty="0" smtClean="0">
                          <a:effectLst/>
                          <a:latin typeface="Calibri"/>
                          <a:ea typeface="MS Mincho"/>
                        </a:rPr>
                        <a:t>paix E06</a:t>
                      </a: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. Équilibres économiques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E07. Équilibres démographiques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E08. Relations entre la société et l'environnement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E09. Progrès scientifique et technologique 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24288" marR="242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I00. Relations dans la société en général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I01. Relations de genre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I02. Relations entre générations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I03. Relations entre cultures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I04. Relations entre classes sociales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I05. Relations de proximité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I06. Politesse, respect et tolérance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I07. Solidarité, partage et transmission des savoirs et ressources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I08. Inclusion / </a:t>
                      </a:r>
                      <a:r>
                        <a:rPr lang="fr-FR" sz="600" b="1" dirty="0">
                          <a:effectLst/>
                          <a:latin typeface="Calibri"/>
                          <a:ea typeface="MS Mincho"/>
                        </a:rPr>
                        <a:t>exclusion</a:t>
                      </a:r>
                      <a:endParaRPr lang="fr-FR" sz="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6503">
                <a:tc rowSpan="3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24288" marR="242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6503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</a:rPr>
                        <a:t>D- RELATIONS PERSONNELLES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Calibri"/>
                          <a:ea typeface="MS Mincho"/>
                        </a:rPr>
                        <a:t>D00 - Relations personnelles en général   </a:t>
                      </a:r>
                      <a:endParaRPr lang="fr-FR" sz="6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Calibri"/>
                          <a:ea typeface="MS Mincho"/>
                        </a:rPr>
                        <a:t>D01 - Couple / relations sexuelles, sentimentales   </a:t>
                      </a:r>
                      <a:r>
                        <a:rPr lang="fr-FR" sz="600" b="1" dirty="0" smtClean="0">
                          <a:effectLst/>
                          <a:latin typeface="Calibri"/>
                          <a:ea typeface="MS Mincho"/>
                        </a:rPr>
                        <a:t>D02 </a:t>
                      </a:r>
                      <a:r>
                        <a:rPr lang="fr-FR" sz="600" b="1" dirty="0">
                          <a:effectLst/>
                          <a:latin typeface="Calibri"/>
                          <a:ea typeface="MS Mincho"/>
                        </a:rPr>
                        <a:t>- Vie de famille / relations familiales   </a:t>
                      </a:r>
                      <a:endParaRPr lang="fr-FR" sz="6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Calibri"/>
                          <a:ea typeface="MS Mincho"/>
                        </a:rPr>
                        <a:t>D03 - Amitié / relations amicales   </a:t>
                      </a:r>
                      <a:r>
                        <a:rPr lang="fr-FR" sz="600" b="1" dirty="0" smtClean="0">
                          <a:effectLst/>
                          <a:latin typeface="Calibri"/>
                          <a:ea typeface="MS Mincho"/>
                        </a:rPr>
                        <a:t> D04 </a:t>
                      </a:r>
                      <a:r>
                        <a:rPr lang="fr-FR" sz="600" b="1" dirty="0">
                          <a:effectLst/>
                          <a:latin typeface="Calibri"/>
                          <a:ea typeface="MS Mincho"/>
                        </a:rPr>
                        <a:t>- Relations de voisinage   </a:t>
                      </a:r>
                      <a:endParaRPr lang="fr-FR" sz="6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Calibri"/>
                          <a:ea typeface="MS Mincho"/>
                        </a:rPr>
                        <a:t>D05 - Relations dans les lieux d’activité (travail, école</a:t>
                      </a:r>
                      <a:r>
                        <a:rPr lang="fr-FR" sz="600" b="1" dirty="0" smtClean="0">
                          <a:effectLst/>
                          <a:latin typeface="Calibri"/>
                          <a:ea typeface="MS Mincho"/>
                        </a:rPr>
                        <a:t>…)D06- </a:t>
                      </a:r>
                      <a:r>
                        <a:rPr lang="fr-FR" sz="600" b="1" dirty="0">
                          <a:effectLst/>
                          <a:latin typeface="Calibri"/>
                          <a:ea typeface="MS Mincho"/>
                        </a:rPr>
                        <a:t>Liens  avec les animaux  </a:t>
                      </a:r>
                      <a:endParaRPr lang="fr-FR" sz="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88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650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24288" marR="242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50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B0F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</a:rPr>
                        <a:t>C- RELATIONS AVEC ET ENTRE LES ORGANISATIONS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25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C00 - Relations avec et entre les organisations en général 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C01 - Droits fondamentaux / reconnaissance  </a:t>
                      </a:r>
                      <a:r>
                        <a:rPr lang="fr-FR" sz="800" b="1" dirty="0" smtClean="0">
                          <a:effectLst/>
                          <a:latin typeface="Calibri"/>
                          <a:ea typeface="MS Mincho"/>
                        </a:rPr>
                        <a:t> C02 </a:t>
                      </a: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- Fonctionnement de la justice 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C03 - Concertation / démocratie   </a:t>
                      </a:r>
                      <a:r>
                        <a:rPr lang="fr-FR" sz="800" b="1" dirty="0" smtClean="0">
                          <a:effectLst/>
                          <a:latin typeface="Calibri"/>
                          <a:ea typeface="MS Mincho"/>
                        </a:rPr>
                        <a:t>C04 </a:t>
                      </a: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- Transparence / communication 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C05 - Organisation, gestion, finances   </a:t>
                      </a:r>
                      <a:r>
                        <a:rPr lang="fr-FR" sz="800" b="1" dirty="0" smtClean="0">
                          <a:effectLst/>
                          <a:latin typeface="Calibri"/>
                          <a:ea typeface="MS Mincho"/>
                        </a:rPr>
                        <a:t>C06 </a:t>
                      </a: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- Accès, information, et contacts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C07- Politiques publiques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50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50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</a:rPr>
                        <a:t>A- ACCÈS AUX MOYENS DE VIE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</a:rPr>
                        <a:t>B- CADRE DE VIE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72022">
                <a:tc rowSpan="2"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A00 - Accès aux moyens de vie en général  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A01 - Alimentation   </a:t>
                      </a:r>
                      <a:r>
                        <a:rPr lang="fr-FR" sz="800" b="1" dirty="0" smtClean="0">
                          <a:effectLst/>
                          <a:latin typeface="Calibri"/>
                          <a:ea typeface="MS Mincho"/>
                        </a:rPr>
                        <a:t>A02 </a:t>
                      </a: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- Médicaments et soins  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A03 - Logement / aménagement  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A04 - Habillement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A05 - Éducation / Formation  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A06 - Emploi / travail   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A07 - Loisirs, culture, sports    </a:t>
                      </a:r>
                      <a:r>
                        <a:rPr lang="fr-FR" sz="800" b="1" dirty="0" smtClean="0">
                          <a:effectLst/>
                          <a:latin typeface="Calibri"/>
                          <a:ea typeface="MS Mincho"/>
                        </a:rPr>
                        <a:t>A08 </a:t>
                      </a: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- Pouvoir d'achat / accès aux finances  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A09 - Aides et services à la personne   </a:t>
                      </a:r>
                      <a:r>
                        <a:rPr lang="fr-FR" sz="800" b="1" dirty="0" smtClean="0">
                          <a:effectLst/>
                          <a:latin typeface="Calibri"/>
                          <a:ea typeface="MS Mincho"/>
                        </a:rPr>
                        <a:t>A10 </a:t>
                      </a: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- Mobilité   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A11 - Informations / échanges 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800">
                        <a:solidFill>
                          <a:srgbClr val="000000"/>
                        </a:solidFill>
                        <a:effectLst/>
                        <a:latin typeface="Calibri"/>
                        <a:ea typeface="MS Mincho"/>
                      </a:endParaRPr>
                    </a:p>
                  </a:txBody>
                  <a:tcPr marL="24288" marR="242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MS Mincho"/>
                        </a:rPr>
                        <a:t>B00 - Cadre de vie en général   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MS Mincho"/>
                        </a:rPr>
                        <a:t>B01 - Salubrité / pollution / bruit   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MS Mincho"/>
                        </a:rPr>
                        <a:t>B02 - Infrastructures et équipements de base   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MS Mincho"/>
                        </a:rPr>
                        <a:t>B03 - Infrastructures et équipements de services   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MS Mincho"/>
                        </a:rPr>
                        <a:t>B04 - Lieux de rencontres et de loisirs 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MS Mincho"/>
                        </a:rPr>
                        <a:t>B05 - Météo et phénomènes naturels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MS Mincho"/>
                        </a:rPr>
                        <a:t>B06 - Espace et paysage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MS Mincho"/>
                        </a:rPr>
                        <a:t>B07- Cadre de production et de travail  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6011"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/>
                          <a:ea typeface="MS Mincho"/>
                        </a:rPr>
                        <a:t> </a:t>
                      </a:r>
                      <a:endParaRPr lang="fr-FR" sz="8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24288" marR="24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6470" name="AutoShape 13"/>
          <p:cNvSpPr>
            <a:spLocks noChangeArrowheads="1"/>
          </p:cNvSpPr>
          <p:nvPr/>
        </p:nvSpPr>
        <p:spPr bwMode="auto">
          <a:xfrm>
            <a:off x="1717675" y="938213"/>
            <a:ext cx="717550" cy="571500"/>
          </a:xfrm>
          <a:custGeom>
            <a:avLst/>
            <a:gdLst>
              <a:gd name="T0" fmla="*/ 0 w 420"/>
              <a:gd name="T1" fmla="*/ 0 h 358"/>
              <a:gd name="T2" fmla="*/ 0 w 420"/>
              <a:gd name="T3" fmla="*/ 2147483647 h 358"/>
              <a:gd name="T4" fmla="*/ 0 w 420"/>
              <a:gd name="T5" fmla="*/ 2147483647 h 358"/>
              <a:gd name="T6" fmla="*/ 0 w 420"/>
              <a:gd name="T7" fmla="*/ 2147483647 h 358"/>
              <a:gd name="T8" fmla="*/ 0 60000 65536"/>
              <a:gd name="T9" fmla="*/ 0 60000 65536"/>
              <a:gd name="T10" fmla="*/ 0 60000 65536"/>
              <a:gd name="T11" fmla="*/ 0 60000 65536"/>
              <a:gd name="T12" fmla="*/ 0 w 420"/>
              <a:gd name="T13" fmla="*/ 0 h 358"/>
              <a:gd name="T14" fmla="*/ 291361 w 420"/>
              <a:gd name="T15" fmla="*/ 271764 h 3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" h="358">
                <a:moveTo>
                  <a:pt x="0" y="358"/>
                </a:moveTo>
                <a:cubicBezTo>
                  <a:pt x="1" y="309"/>
                  <a:pt x="2" y="130"/>
                  <a:pt x="3" y="64"/>
                </a:cubicBezTo>
                <a:cubicBezTo>
                  <a:pt x="3" y="35"/>
                  <a:pt x="7" y="19"/>
                  <a:pt x="45" y="19"/>
                </a:cubicBezTo>
                <a:cubicBezTo>
                  <a:pt x="227" y="19"/>
                  <a:pt x="257" y="18"/>
                  <a:pt x="373" y="18"/>
                </a:cubicBezTo>
                <a:cubicBezTo>
                  <a:pt x="373" y="0"/>
                  <a:pt x="373" y="10"/>
                  <a:pt x="373" y="0"/>
                </a:cubicBezTo>
                <a:cubicBezTo>
                  <a:pt x="388" y="9"/>
                  <a:pt x="400" y="17"/>
                  <a:pt x="420" y="29"/>
                </a:cubicBezTo>
                <a:cubicBezTo>
                  <a:pt x="401" y="42"/>
                  <a:pt x="383" y="55"/>
                  <a:pt x="374" y="60"/>
                </a:cubicBezTo>
                <a:cubicBezTo>
                  <a:pt x="373" y="53"/>
                  <a:pt x="374" y="61"/>
                  <a:pt x="374" y="43"/>
                </a:cubicBezTo>
                <a:cubicBezTo>
                  <a:pt x="299" y="43"/>
                  <a:pt x="104" y="43"/>
                  <a:pt x="45" y="43"/>
                </a:cubicBezTo>
                <a:cubicBezTo>
                  <a:pt x="30" y="44"/>
                  <a:pt x="27" y="54"/>
                  <a:pt x="27" y="63"/>
                </a:cubicBezTo>
                <a:cubicBezTo>
                  <a:pt x="25" y="122"/>
                  <a:pt x="25" y="297"/>
                  <a:pt x="25" y="358"/>
                </a:cubicBezTo>
              </a:path>
            </a:pathLst>
          </a:custGeom>
          <a:solidFill>
            <a:srgbClr val="95B3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6471" name="AutoShape 12"/>
          <p:cNvSpPr>
            <a:spLocks noChangeArrowheads="1"/>
          </p:cNvSpPr>
          <p:nvPr/>
        </p:nvSpPr>
        <p:spPr bwMode="auto">
          <a:xfrm>
            <a:off x="7292975" y="4692650"/>
            <a:ext cx="509588" cy="657225"/>
          </a:xfrm>
          <a:custGeom>
            <a:avLst/>
            <a:gdLst>
              <a:gd name="T0" fmla="*/ 0 w 617"/>
              <a:gd name="T1" fmla="*/ 0 h 332"/>
              <a:gd name="T2" fmla="*/ 0 w 617"/>
              <a:gd name="T3" fmla="*/ 2147483647 h 332"/>
              <a:gd name="T4" fmla="*/ 0 w 617"/>
              <a:gd name="T5" fmla="*/ 2147483647 h 332"/>
              <a:gd name="T6" fmla="*/ 0 w 617"/>
              <a:gd name="T7" fmla="*/ 2147483647 h 332"/>
              <a:gd name="T8" fmla="*/ 0 60000 65536"/>
              <a:gd name="T9" fmla="*/ 0 60000 65536"/>
              <a:gd name="T10" fmla="*/ 0 60000 65536"/>
              <a:gd name="T11" fmla="*/ 0 60000 65536"/>
              <a:gd name="T12" fmla="*/ 0 w 617"/>
              <a:gd name="T13" fmla="*/ 0 h 332"/>
              <a:gd name="T14" fmla="*/ 289807 w 617"/>
              <a:gd name="T15" fmla="*/ 271203 h 3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" h="332">
                <a:moveTo>
                  <a:pt x="0" y="0"/>
                </a:moveTo>
                <a:cubicBezTo>
                  <a:pt x="90" y="0"/>
                  <a:pt x="429" y="0"/>
                  <a:pt x="544" y="3"/>
                </a:cubicBezTo>
                <a:cubicBezTo>
                  <a:pt x="576" y="4"/>
                  <a:pt x="594" y="8"/>
                  <a:pt x="594" y="46"/>
                </a:cubicBezTo>
                <a:cubicBezTo>
                  <a:pt x="594" y="227"/>
                  <a:pt x="594" y="170"/>
                  <a:pt x="594" y="287"/>
                </a:cubicBezTo>
                <a:cubicBezTo>
                  <a:pt x="614" y="287"/>
                  <a:pt x="606" y="287"/>
                  <a:pt x="617" y="287"/>
                </a:cubicBezTo>
                <a:cubicBezTo>
                  <a:pt x="607" y="302"/>
                  <a:pt x="598" y="312"/>
                  <a:pt x="584" y="332"/>
                </a:cubicBezTo>
                <a:cubicBezTo>
                  <a:pt x="570" y="313"/>
                  <a:pt x="553" y="296"/>
                  <a:pt x="547" y="287"/>
                </a:cubicBezTo>
                <a:cubicBezTo>
                  <a:pt x="556" y="286"/>
                  <a:pt x="551" y="287"/>
                  <a:pt x="570" y="287"/>
                </a:cubicBezTo>
                <a:cubicBezTo>
                  <a:pt x="570" y="212"/>
                  <a:pt x="567" y="105"/>
                  <a:pt x="567" y="45"/>
                </a:cubicBezTo>
                <a:cubicBezTo>
                  <a:pt x="566" y="30"/>
                  <a:pt x="555" y="28"/>
                  <a:pt x="544" y="28"/>
                </a:cubicBezTo>
                <a:cubicBezTo>
                  <a:pt x="474" y="28"/>
                  <a:pt x="113" y="27"/>
                  <a:pt x="0" y="26"/>
                </a:cubicBezTo>
              </a:path>
            </a:pathLst>
          </a:custGeom>
          <a:solidFill>
            <a:srgbClr val="95B3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6472" name="AutoShape 8"/>
          <p:cNvSpPr>
            <a:spLocks noChangeArrowheads="1"/>
          </p:cNvSpPr>
          <p:nvPr/>
        </p:nvSpPr>
        <p:spPr bwMode="auto">
          <a:xfrm>
            <a:off x="2308225" y="3989388"/>
            <a:ext cx="800100" cy="582612"/>
          </a:xfrm>
          <a:custGeom>
            <a:avLst/>
            <a:gdLst>
              <a:gd name="T0" fmla="*/ 0 w 1299"/>
              <a:gd name="T1" fmla="*/ 0 h 357"/>
              <a:gd name="T2" fmla="*/ 0 w 1299"/>
              <a:gd name="T3" fmla="*/ 2147483647 h 357"/>
              <a:gd name="T4" fmla="*/ 0 w 1299"/>
              <a:gd name="T5" fmla="*/ 2147483647 h 357"/>
              <a:gd name="T6" fmla="*/ 0 w 1299"/>
              <a:gd name="T7" fmla="*/ 2147483647 h 357"/>
              <a:gd name="T8" fmla="*/ 0 60000 65536"/>
              <a:gd name="T9" fmla="*/ 0 60000 65536"/>
              <a:gd name="T10" fmla="*/ 0 60000 65536"/>
              <a:gd name="T11" fmla="*/ 0 60000 65536"/>
              <a:gd name="T12" fmla="*/ 0 w 1299"/>
              <a:gd name="T13" fmla="*/ 0 h 357"/>
              <a:gd name="T14" fmla="*/ 638060 w 1299"/>
              <a:gd name="T15" fmla="*/ 904875 h 3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9" h="357">
                <a:moveTo>
                  <a:pt x="1299" y="357"/>
                </a:moveTo>
                <a:cubicBezTo>
                  <a:pt x="1116" y="356"/>
                  <a:pt x="406" y="351"/>
                  <a:pt x="198" y="348"/>
                </a:cubicBezTo>
                <a:cubicBezTo>
                  <a:pt x="106" y="346"/>
                  <a:pt x="54" y="330"/>
                  <a:pt x="54" y="214"/>
                </a:cubicBezTo>
                <a:cubicBezTo>
                  <a:pt x="53" y="192"/>
                  <a:pt x="52" y="145"/>
                  <a:pt x="52" y="119"/>
                </a:cubicBezTo>
                <a:cubicBezTo>
                  <a:pt x="35" y="122"/>
                  <a:pt x="33" y="119"/>
                  <a:pt x="0" y="119"/>
                </a:cubicBezTo>
                <a:cubicBezTo>
                  <a:pt x="29" y="74"/>
                  <a:pt x="50" y="58"/>
                  <a:pt x="89" y="0"/>
                </a:cubicBezTo>
                <a:cubicBezTo>
                  <a:pt x="131" y="55"/>
                  <a:pt x="162" y="89"/>
                  <a:pt x="182" y="117"/>
                </a:cubicBezTo>
                <a:cubicBezTo>
                  <a:pt x="155" y="119"/>
                  <a:pt x="186" y="118"/>
                  <a:pt x="128" y="119"/>
                </a:cubicBezTo>
                <a:cubicBezTo>
                  <a:pt x="128" y="139"/>
                  <a:pt x="128" y="193"/>
                  <a:pt x="128" y="214"/>
                </a:cubicBezTo>
                <a:cubicBezTo>
                  <a:pt x="130" y="260"/>
                  <a:pt x="167" y="269"/>
                  <a:pt x="198" y="269"/>
                </a:cubicBezTo>
                <a:cubicBezTo>
                  <a:pt x="388" y="276"/>
                  <a:pt x="1068" y="272"/>
                  <a:pt x="1297" y="272"/>
                </a:cubicBezTo>
              </a:path>
            </a:pathLst>
          </a:custGeom>
          <a:solidFill>
            <a:srgbClr val="95B3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6473" name="Seta em curva 25"/>
          <p:cNvSpPr>
            <a:spLocks noChangeArrowheads="1"/>
          </p:cNvSpPr>
          <p:nvPr/>
        </p:nvSpPr>
        <p:spPr bwMode="auto">
          <a:xfrm rot="-5400000">
            <a:off x="1960563" y="2565400"/>
            <a:ext cx="1771650" cy="0"/>
          </a:xfrm>
          <a:custGeom>
            <a:avLst/>
            <a:gdLst>
              <a:gd name="T0" fmla="*/ 2147483647 w 1543051"/>
              <a:gd name="T1" fmla="*/ 0 h 3305175"/>
              <a:gd name="T2" fmla="*/ 2147483647 w 1543051"/>
              <a:gd name="T3" fmla="*/ 0 h 3305175"/>
              <a:gd name="T4" fmla="*/ 1147068031 w 1543051"/>
              <a:gd name="T5" fmla="*/ 0 h 3305175"/>
              <a:gd name="T6" fmla="*/ 2147483647 w 1543051"/>
              <a:gd name="T7" fmla="*/ 0 h 3305175"/>
              <a:gd name="T8" fmla="*/ 0 60000 65536"/>
              <a:gd name="T9" fmla="*/ 0 60000 65536"/>
              <a:gd name="T10" fmla="*/ 0 60000 65536"/>
              <a:gd name="T11" fmla="*/ 0 60000 65536"/>
              <a:gd name="T12" fmla="*/ 0 w 1543051"/>
              <a:gd name="T13" fmla="*/ 0 h 3305175"/>
              <a:gd name="T14" fmla="*/ 1543051 w 1543051"/>
              <a:gd name="T15" fmla="*/ 0 h 33051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051" h="3305175">
                <a:moveTo>
                  <a:pt x="0" y="3305175"/>
                </a:moveTo>
                <a:lnTo>
                  <a:pt x="0" y="741313"/>
                </a:lnTo>
                <a:cubicBezTo>
                  <a:pt x="0" y="368474"/>
                  <a:pt x="302246" y="66228"/>
                  <a:pt x="675085" y="66229"/>
                </a:cubicBezTo>
                <a:cubicBezTo>
                  <a:pt x="675085" y="66229"/>
                  <a:pt x="675085" y="66229"/>
                  <a:pt x="675085" y="66229"/>
                </a:cubicBezTo>
                <a:lnTo>
                  <a:pt x="1284914" y="66228"/>
                </a:lnTo>
                <a:lnTo>
                  <a:pt x="1284914" y="0"/>
                </a:lnTo>
                <a:lnTo>
                  <a:pt x="1543051" y="99156"/>
                </a:lnTo>
                <a:lnTo>
                  <a:pt x="1284914" y="198313"/>
                </a:lnTo>
                <a:lnTo>
                  <a:pt x="1284914" y="132085"/>
                </a:lnTo>
                <a:lnTo>
                  <a:pt x="675085" y="132085"/>
                </a:lnTo>
                <a:lnTo>
                  <a:pt x="675084" y="132085"/>
                </a:lnTo>
                <a:cubicBezTo>
                  <a:pt x="675084" y="132085"/>
                  <a:pt x="675084" y="132085"/>
                  <a:pt x="675084" y="132085"/>
                </a:cubicBezTo>
                <a:cubicBezTo>
                  <a:pt x="338617" y="132084"/>
                  <a:pt x="65857" y="404844"/>
                  <a:pt x="65857" y="741311"/>
                </a:cubicBezTo>
                <a:lnTo>
                  <a:pt x="65857" y="3305175"/>
                </a:lnTo>
                <a:lnTo>
                  <a:pt x="0" y="3305175"/>
                </a:lnTo>
                <a:close/>
              </a:path>
            </a:pathLst>
          </a:custGeom>
          <a:solidFill>
            <a:srgbClr val="99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6474" name="Seta em curva 7"/>
          <p:cNvSpPr>
            <a:spLocks noChangeArrowheads="1"/>
          </p:cNvSpPr>
          <p:nvPr/>
        </p:nvSpPr>
        <p:spPr bwMode="auto">
          <a:xfrm rot="5400000" flipV="1">
            <a:off x="2303463" y="2193925"/>
            <a:ext cx="1085850" cy="0"/>
          </a:xfrm>
          <a:custGeom>
            <a:avLst/>
            <a:gdLst>
              <a:gd name="T0" fmla="*/ 0 w 4943476"/>
              <a:gd name="T1" fmla="*/ 0 h 904875"/>
              <a:gd name="T2" fmla="*/ 0 w 4943476"/>
              <a:gd name="T3" fmla="*/ 0 h 904875"/>
              <a:gd name="T4" fmla="*/ 0 w 4943476"/>
              <a:gd name="T5" fmla="*/ 0 h 904875"/>
              <a:gd name="T6" fmla="*/ 0 w 4943476"/>
              <a:gd name="T7" fmla="*/ 0 h 904875"/>
              <a:gd name="T8" fmla="*/ 0 60000 65536"/>
              <a:gd name="T9" fmla="*/ 0 60000 65536"/>
              <a:gd name="T10" fmla="*/ 0 60000 65536"/>
              <a:gd name="T11" fmla="*/ 0 60000 65536"/>
              <a:gd name="T12" fmla="*/ 0 w 4943476"/>
              <a:gd name="T13" fmla="*/ 0 h 904875"/>
              <a:gd name="T14" fmla="*/ 4943476 w 4943476"/>
              <a:gd name="T15" fmla="*/ 0 h 904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43476" h="904875">
                <a:moveTo>
                  <a:pt x="0" y="904875"/>
                </a:moveTo>
                <a:lnTo>
                  <a:pt x="0" y="453505"/>
                </a:lnTo>
                <a:cubicBezTo>
                  <a:pt x="0" y="234864"/>
                  <a:pt x="177242" y="57622"/>
                  <a:pt x="395883" y="57622"/>
                </a:cubicBezTo>
                <a:cubicBezTo>
                  <a:pt x="395883" y="57622"/>
                  <a:pt x="395883" y="57622"/>
                  <a:pt x="395883" y="57622"/>
                </a:cubicBezTo>
                <a:lnTo>
                  <a:pt x="4717257" y="57622"/>
                </a:lnTo>
                <a:lnTo>
                  <a:pt x="4717257" y="0"/>
                </a:lnTo>
                <a:lnTo>
                  <a:pt x="4943476" y="85366"/>
                </a:lnTo>
                <a:lnTo>
                  <a:pt x="4717257" y="170732"/>
                </a:lnTo>
                <a:lnTo>
                  <a:pt x="4717257" y="113109"/>
                </a:lnTo>
                <a:lnTo>
                  <a:pt x="395883" y="113109"/>
                </a:lnTo>
                <a:lnTo>
                  <a:pt x="395882" y="113109"/>
                </a:lnTo>
                <a:cubicBezTo>
                  <a:pt x="207887" y="113109"/>
                  <a:pt x="55487" y="265509"/>
                  <a:pt x="55487" y="453504"/>
                </a:cubicBezTo>
                <a:lnTo>
                  <a:pt x="55487" y="904875"/>
                </a:lnTo>
                <a:lnTo>
                  <a:pt x="0" y="904875"/>
                </a:lnTo>
                <a:close/>
              </a:path>
            </a:pathLst>
          </a:custGeom>
          <a:solidFill>
            <a:srgbClr val="99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6475" name="AutoShape 3"/>
          <p:cNvSpPr>
            <a:spLocks noChangeArrowheads="1"/>
          </p:cNvSpPr>
          <p:nvPr/>
        </p:nvSpPr>
        <p:spPr bwMode="auto">
          <a:xfrm>
            <a:off x="7340600" y="947738"/>
            <a:ext cx="509588" cy="600075"/>
          </a:xfrm>
          <a:custGeom>
            <a:avLst/>
            <a:gdLst>
              <a:gd name="T0" fmla="*/ 0 w 617"/>
              <a:gd name="T1" fmla="*/ 0 h 332"/>
              <a:gd name="T2" fmla="*/ 0 w 617"/>
              <a:gd name="T3" fmla="*/ 2147483647 h 332"/>
              <a:gd name="T4" fmla="*/ 0 w 617"/>
              <a:gd name="T5" fmla="*/ 2147483647 h 332"/>
              <a:gd name="T6" fmla="*/ 0 w 617"/>
              <a:gd name="T7" fmla="*/ 2147483647 h 332"/>
              <a:gd name="T8" fmla="*/ 0 60000 65536"/>
              <a:gd name="T9" fmla="*/ 0 60000 65536"/>
              <a:gd name="T10" fmla="*/ 0 60000 65536"/>
              <a:gd name="T11" fmla="*/ 0 60000 65536"/>
              <a:gd name="T12" fmla="*/ 0 w 617"/>
              <a:gd name="T13" fmla="*/ 0 h 332"/>
              <a:gd name="T14" fmla="*/ 289807 w 617"/>
              <a:gd name="T15" fmla="*/ 271203 h 3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" h="332">
                <a:moveTo>
                  <a:pt x="0" y="0"/>
                </a:moveTo>
                <a:cubicBezTo>
                  <a:pt x="90" y="0"/>
                  <a:pt x="429" y="0"/>
                  <a:pt x="544" y="3"/>
                </a:cubicBezTo>
                <a:cubicBezTo>
                  <a:pt x="576" y="4"/>
                  <a:pt x="594" y="8"/>
                  <a:pt x="594" y="46"/>
                </a:cubicBezTo>
                <a:cubicBezTo>
                  <a:pt x="594" y="227"/>
                  <a:pt x="594" y="170"/>
                  <a:pt x="594" y="287"/>
                </a:cubicBezTo>
                <a:cubicBezTo>
                  <a:pt x="614" y="287"/>
                  <a:pt x="606" y="287"/>
                  <a:pt x="617" y="287"/>
                </a:cubicBezTo>
                <a:cubicBezTo>
                  <a:pt x="607" y="302"/>
                  <a:pt x="598" y="312"/>
                  <a:pt x="584" y="332"/>
                </a:cubicBezTo>
                <a:cubicBezTo>
                  <a:pt x="570" y="313"/>
                  <a:pt x="553" y="296"/>
                  <a:pt x="547" y="287"/>
                </a:cubicBezTo>
                <a:cubicBezTo>
                  <a:pt x="556" y="286"/>
                  <a:pt x="551" y="287"/>
                  <a:pt x="570" y="287"/>
                </a:cubicBezTo>
                <a:cubicBezTo>
                  <a:pt x="570" y="212"/>
                  <a:pt x="567" y="105"/>
                  <a:pt x="567" y="45"/>
                </a:cubicBezTo>
                <a:cubicBezTo>
                  <a:pt x="566" y="30"/>
                  <a:pt x="555" y="28"/>
                  <a:pt x="544" y="28"/>
                </a:cubicBezTo>
                <a:cubicBezTo>
                  <a:pt x="474" y="28"/>
                  <a:pt x="113" y="27"/>
                  <a:pt x="0" y="26"/>
                </a:cubicBezTo>
              </a:path>
            </a:pathLst>
          </a:custGeom>
          <a:solidFill>
            <a:srgbClr val="95B3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6476" name="AutoShape 4"/>
          <p:cNvSpPr>
            <a:spLocks noChangeArrowheads="1"/>
          </p:cNvSpPr>
          <p:nvPr/>
        </p:nvSpPr>
        <p:spPr bwMode="auto">
          <a:xfrm rot="10800000">
            <a:off x="1966913" y="4711700"/>
            <a:ext cx="904875" cy="923925"/>
          </a:xfrm>
          <a:custGeom>
            <a:avLst/>
            <a:gdLst>
              <a:gd name="T0" fmla="*/ 591897 w 21600"/>
              <a:gd name="T1" fmla="*/ 0 h 21600"/>
              <a:gd name="T2" fmla="*/ 278919 w 21600"/>
              <a:gd name="T3" fmla="*/ 176444 h 21600"/>
              <a:gd name="T4" fmla="*/ 0 w 21600"/>
              <a:gd name="T5" fmla="*/ 877427 h 21600"/>
              <a:gd name="T6" fmla="*/ 311930 w 21600"/>
              <a:gd name="T7" fmla="*/ 924824 h 21600"/>
              <a:gd name="T8" fmla="*/ 623861 w 21600"/>
              <a:gd name="T9" fmla="*/ 590389 h 21600"/>
              <a:gd name="T10" fmla="*/ 904875 w 21600"/>
              <a:gd name="T11" fmla="*/ 17644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387 h 21600"/>
              <a:gd name="T20" fmla="*/ 14892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129" y="0"/>
                </a:moveTo>
                <a:lnTo>
                  <a:pt x="6658" y="4121"/>
                </a:lnTo>
                <a:lnTo>
                  <a:pt x="13366" y="4121"/>
                </a:lnTo>
                <a:lnTo>
                  <a:pt x="13366" y="19387"/>
                </a:lnTo>
                <a:lnTo>
                  <a:pt x="0" y="19387"/>
                </a:lnTo>
                <a:lnTo>
                  <a:pt x="0" y="21600"/>
                </a:lnTo>
                <a:lnTo>
                  <a:pt x="14892" y="21600"/>
                </a:lnTo>
                <a:lnTo>
                  <a:pt x="14892" y="4121"/>
                </a:lnTo>
                <a:lnTo>
                  <a:pt x="21600" y="4121"/>
                </a:lnTo>
                <a:close/>
              </a:path>
            </a:pathLst>
          </a:custGeom>
          <a:solidFill>
            <a:srgbClr val="95B3D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6477" name="AutoShape 9"/>
          <p:cNvSpPr>
            <a:spLocks noChangeArrowheads="1"/>
          </p:cNvSpPr>
          <p:nvPr/>
        </p:nvSpPr>
        <p:spPr bwMode="auto">
          <a:xfrm>
            <a:off x="1862138" y="3967163"/>
            <a:ext cx="104775" cy="1489075"/>
          </a:xfrm>
          <a:prstGeom prst="upArrow">
            <a:avLst>
              <a:gd name="adj1" fmla="val 50000"/>
              <a:gd name="adj2" fmla="val 474395"/>
            </a:avLst>
          </a:prstGeom>
          <a:solidFill>
            <a:srgbClr val="95B3D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GB"/>
          </a:p>
        </p:txBody>
      </p:sp>
      <p:sp>
        <p:nvSpPr>
          <p:cNvPr id="186478" name="AutoShape 1"/>
          <p:cNvSpPr>
            <a:spLocks noChangeArrowheads="1"/>
          </p:cNvSpPr>
          <p:nvPr/>
        </p:nvSpPr>
        <p:spPr bwMode="auto">
          <a:xfrm>
            <a:off x="4003675" y="6021388"/>
            <a:ext cx="1143000" cy="90487"/>
          </a:xfrm>
          <a:prstGeom prst="leftArrow">
            <a:avLst>
              <a:gd name="adj1" fmla="val 50000"/>
              <a:gd name="adj2" fmla="val 315791"/>
            </a:avLst>
          </a:prstGeom>
          <a:solidFill>
            <a:srgbClr val="95B3D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6479" name="Seta circular 24"/>
          <p:cNvSpPr>
            <a:spLocks noChangeArrowheads="1"/>
          </p:cNvSpPr>
          <p:nvPr/>
        </p:nvSpPr>
        <p:spPr bwMode="auto">
          <a:xfrm>
            <a:off x="4276725" y="1770063"/>
            <a:ext cx="869950" cy="1863725"/>
          </a:xfrm>
          <a:custGeom>
            <a:avLst/>
            <a:gdLst>
              <a:gd name="T0" fmla="*/ 2147483647 w 508"/>
              <a:gd name="T1" fmla="*/ 2147483647 h 502"/>
              <a:gd name="T2" fmla="*/ 2147483647 w 508"/>
              <a:gd name="T3" fmla="*/ 2147483647 h 502"/>
              <a:gd name="T4" fmla="*/ 2147483647 w 508"/>
              <a:gd name="T5" fmla="*/ 2147483647 h 502"/>
              <a:gd name="T6" fmla="*/ 2147483647 w 508"/>
              <a:gd name="T7" fmla="*/ 2147483647 h 502"/>
              <a:gd name="T8" fmla="*/ 0 60000 65536"/>
              <a:gd name="T9" fmla="*/ 0 60000 65536"/>
              <a:gd name="T10" fmla="*/ 0 60000 65536"/>
              <a:gd name="T11" fmla="*/ 0 60000 65536"/>
              <a:gd name="T12" fmla="*/ 194056 w 508"/>
              <a:gd name="T13" fmla="*/ 272067 h 502"/>
              <a:gd name="T14" fmla="*/ 289956 w 508"/>
              <a:gd name="T15" fmla="*/ 272067 h 5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8" h="502">
                <a:moveTo>
                  <a:pt x="322" y="40"/>
                </a:moveTo>
                <a:lnTo>
                  <a:pt x="322" y="40"/>
                </a:lnTo>
                <a:cubicBezTo>
                  <a:pt x="433" y="69"/>
                  <a:pt x="508" y="161"/>
                  <a:pt x="508" y="267"/>
                </a:cubicBezTo>
                <a:cubicBezTo>
                  <a:pt x="508" y="397"/>
                  <a:pt x="395" y="502"/>
                  <a:pt x="254" y="502"/>
                </a:cubicBezTo>
                <a:cubicBezTo>
                  <a:pt x="113" y="502"/>
                  <a:pt x="0" y="397"/>
                  <a:pt x="0" y="267"/>
                </a:cubicBezTo>
                <a:cubicBezTo>
                  <a:pt x="0" y="148"/>
                  <a:pt x="94" y="48"/>
                  <a:pt x="222" y="33"/>
                </a:cubicBezTo>
                <a:lnTo>
                  <a:pt x="222" y="0"/>
                </a:lnTo>
                <a:cubicBezTo>
                  <a:pt x="222" y="0"/>
                  <a:pt x="246" y="35"/>
                  <a:pt x="270" y="70"/>
                </a:cubicBezTo>
                <a:cubicBezTo>
                  <a:pt x="257" y="90"/>
                  <a:pt x="231" y="122"/>
                  <a:pt x="222" y="134"/>
                </a:cubicBezTo>
                <a:cubicBezTo>
                  <a:pt x="222" y="118"/>
                  <a:pt x="222" y="110"/>
                  <a:pt x="222" y="101"/>
                </a:cubicBezTo>
                <a:cubicBezTo>
                  <a:pt x="190" y="100"/>
                  <a:pt x="71" y="100"/>
                  <a:pt x="58" y="269"/>
                </a:cubicBezTo>
                <a:cubicBezTo>
                  <a:pt x="54" y="346"/>
                  <a:pt x="138" y="437"/>
                  <a:pt x="254" y="435"/>
                </a:cubicBezTo>
                <a:cubicBezTo>
                  <a:pt x="370" y="433"/>
                  <a:pt x="445" y="357"/>
                  <a:pt x="453" y="266"/>
                </a:cubicBezTo>
                <a:cubicBezTo>
                  <a:pt x="455" y="158"/>
                  <a:pt x="353" y="120"/>
                  <a:pt x="303" y="103"/>
                </a:cubicBezTo>
                <a:cubicBezTo>
                  <a:pt x="312" y="71"/>
                  <a:pt x="322" y="40"/>
                  <a:pt x="322" y="40"/>
                </a:cubicBezTo>
                <a:close/>
              </a:path>
            </a:pathLst>
          </a:custGeom>
          <a:solidFill>
            <a:srgbClr val="95B3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6480" name="AutoShape 6"/>
          <p:cNvSpPr>
            <a:spLocks noChangeArrowheads="1"/>
          </p:cNvSpPr>
          <p:nvPr/>
        </p:nvSpPr>
        <p:spPr bwMode="auto">
          <a:xfrm rot="10800000">
            <a:off x="7292975" y="3903663"/>
            <a:ext cx="603250" cy="717550"/>
          </a:xfrm>
          <a:custGeom>
            <a:avLst/>
            <a:gdLst>
              <a:gd name="T0" fmla="*/ 0 w 1270"/>
              <a:gd name="T1" fmla="*/ 0 h 1445"/>
              <a:gd name="T2" fmla="*/ 0 w 1270"/>
              <a:gd name="T3" fmla="*/ 2147483647 h 1445"/>
              <a:gd name="T4" fmla="*/ 0 w 1270"/>
              <a:gd name="T5" fmla="*/ 2147483647 h 1445"/>
              <a:gd name="T6" fmla="*/ 0 w 1270"/>
              <a:gd name="T7" fmla="*/ 2147483647 h 1445"/>
              <a:gd name="T8" fmla="*/ 0 60000 65536"/>
              <a:gd name="T9" fmla="*/ 0 60000 65536"/>
              <a:gd name="T10" fmla="*/ 0 60000 65536"/>
              <a:gd name="T11" fmla="*/ 0 60000 65536"/>
              <a:gd name="T12" fmla="*/ 0 w 1270"/>
              <a:gd name="T13" fmla="*/ 0 h 1445"/>
              <a:gd name="T14" fmla="*/ 757490 w 1270"/>
              <a:gd name="T15" fmla="*/ 880503 h 14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" h="1445">
                <a:moveTo>
                  <a:pt x="0" y="1445"/>
                </a:moveTo>
                <a:cubicBezTo>
                  <a:pt x="1" y="1239"/>
                  <a:pt x="3" y="906"/>
                  <a:pt x="8" y="206"/>
                </a:cubicBezTo>
                <a:cubicBezTo>
                  <a:pt x="8" y="114"/>
                  <a:pt x="22" y="60"/>
                  <a:pt x="137" y="60"/>
                </a:cubicBezTo>
                <a:cubicBezTo>
                  <a:pt x="685" y="60"/>
                  <a:pt x="777" y="59"/>
                  <a:pt x="1129" y="59"/>
                </a:cubicBezTo>
                <a:cubicBezTo>
                  <a:pt x="1129" y="1"/>
                  <a:pt x="1129" y="33"/>
                  <a:pt x="1129" y="0"/>
                </a:cubicBezTo>
                <a:cubicBezTo>
                  <a:pt x="1174" y="29"/>
                  <a:pt x="1211" y="55"/>
                  <a:pt x="1270" y="94"/>
                </a:cubicBezTo>
                <a:cubicBezTo>
                  <a:pt x="1214" y="136"/>
                  <a:pt x="1158" y="177"/>
                  <a:pt x="1130" y="195"/>
                </a:cubicBezTo>
                <a:cubicBezTo>
                  <a:pt x="1128" y="170"/>
                  <a:pt x="1131" y="198"/>
                  <a:pt x="1130" y="140"/>
                </a:cubicBezTo>
                <a:cubicBezTo>
                  <a:pt x="903" y="140"/>
                  <a:pt x="315" y="140"/>
                  <a:pt x="136" y="140"/>
                </a:cubicBezTo>
                <a:cubicBezTo>
                  <a:pt x="90" y="142"/>
                  <a:pt x="82" y="174"/>
                  <a:pt x="82" y="205"/>
                </a:cubicBezTo>
                <a:cubicBezTo>
                  <a:pt x="76" y="395"/>
                  <a:pt x="74" y="1187"/>
                  <a:pt x="72" y="1445"/>
                </a:cubicBezTo>
              </a:path>
            </a:pathLst>
          </a:custGeom>
          <a:solidFill>
            <a:srgbClr val="95B3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6481" name="AutoShape 7"/>
          <p:cNvSpPr>
            <a:spLocks noChangeArrowheads="1"/>
          </p:cNvSpPr>
          <p:nvPr/>
        </p:nvSpPr>
        <p:spPr bwMode="auto">
          <a:xfrm>
            <a:off x="6948488" y="3675063"/>
            <a:ext cx="49212" cy="1960562"/>
          </a:xfrm>
          <a:prstGeom prst="downArrow">
            <a:avLst>
              <a:gd name="adj1" fmla="val 50000"/>
              <a:gd name="adj2" fmla="val 641852"/>
            </a:avLst>
          </a:prstGeom>
          <a:solidFill>
            <a:srgbClr val="95B3D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en-GB"/>
          </a:p>
        </p:txBody>
      </p:sp>
      <p:sp>
        <p:nvSpPr>
          <p:cNvPr id="186482" name="AutoShape 10"/>
          <p:cNvSpPr>
            <a:spLocks noChangeArrowheads="1"/>
          </p:cNvSpPr>
          <p:nvPr/>
        </p:nvSpPr>
        <p:spPr bwMode="auto">
          <a:xfrm>
            <a:off x="4259263" y="3857625"/>
            <a:ext cx="1143000" cy="90488"/>
          </a:xfrm>
          <a:prstGeom prst="leftArrow">
            <a:avLst>
              <a:gd name="adj1" fmla="val 50000"/>
              <a:gd name="adj2" fmla="val 315788"/>
            </a:avLst>
          </a:prstGeom>
          <a:solidFill>
            <a:srgbClr val="95B3D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619250" y="293688"/>
            <a:ext cx="7564438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>
              <a:lnSpc>
                <a:spcPts val="1500"/>
              </a:lnSpc>
              <a:defRPr/>
            </a:pPr>
            <a:r>
              <a:rPr lang="fr-FR" altLang="ja-JP" b="1" dirty="0">
                <a:solidFill>
                  <a:schemeClr val="bg2">
                    <a:lumMod val="95000"/>
                  </a:schemeClr>
                </a:solidFill>
                <a:ea typeface="MS Mincho" pitchFamily="49" charset="-128"/>
                <a:cs typeface="Times New Roman" pitchFamily="18" charset="0"/>
              </a:rPr>
              <a:t>Les 9 dimensions et 67 composantes</a:t>
            </a:r>
          </a:p>
          <a:p>
            <a:pPr algn="ctr">
              <a:lnSpc>
                <a:spcPts val="1500"/>
              </a:lnSpc>
              <a:defRPr/>
            </a:pPr>
            <a:r>
              <a:rPr lang="fr-FR" altLang="ja-JP" b="1" dirty="0">
                <a:solidFill>
                  <a:schemeClr val="bg2">
                    <a:lumMod val="95000"/>
                  </a:schemeClr>
                </a:solidFill>
                <a:ea typeface="MS Mincho" pitchFamily="49" charset="-128"/>
                <a:cs typeface="Times New Roman" pitchFamily="18" charset="0"/>
              </a:rPr>
              <a:t>du bien-être de tous exprimées par les citoyens</a:t>
            </a:r>
            <a:endParaRPr lang="fr-FR" altLang="ja-JP" dirty="0">
              <a:solidFill>
                <a:schemeClr val="bg2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fr-FR" altLang="ja-JP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6484" name="Rectangle 15"/>
          <p:cNvSpPr>
            <a:spLocks noChangeArrowheads="1"/>
          </p:cNvSpPr>
          <p:nvPr/>
        </p:nvSpPr>
        <p:spPr bwMode="auto">
          <a:xfrm>
            <a:off x="2846388" y="205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3"/>
          <p:cNvSpPr>
            <a:spLocks noChangeArrowheads="1"/>
          </p:cNvSpPr>
          <p:nvPr/>
        </p:nvSpPr>
        <p:spPr bwMode="auto">
          <a:xfrm>
            <a:off x="0" y="6210300"/>
            <a:ext cx="9144000" cy="647700"/>
          </a:xfrm>
          <a:prstGeom prst="rect">
            <a:avLst/>
          </a:prstGeom>
          <a:gradFill rotWithShape="1">
            <a:gsLst>
              <a:gs pos="0">
                <a:srgbClr val="152649"/>
              </a:gs>
              <a:gs pos="50000">
                <a:srgbClr val="2E539E"/>
              </a:gs>
              <a:gs pos="100000">
                <a:srgbClr val="1526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8418" name="Rectangle 11"/>
          <p:cNvSpPr>
            <a:spLocks noChangeArrowheads="1"/>
          </p:cNvSpPr>
          <p:nvPr/>
        </p:nvSpPr>
        <p:spPr bwMode="auto">
          <a:xfrm>
            <a:off x="3652838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065" name="Text Box 17" descr="Papier de soie bleu"/>
          <p:cNvSpPr txBox="1">
            <a:spLocks noChangeArrowheads="1"/>
          </p:cNvSpPr>
          <p:nvPr/>
        </p:nvSpPr>
        <p:spPr bwMode="auto">
          <a:xfrm>
            <a:off x="755650" y="1125538"/>
            <a:ext cx="7632700" cy="482441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60325" cmpd="thinThick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sz="1200" dirty="0"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fr-FR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Démarche SPIRAL</a:t>
            </a:r>
          </a:p>
          <a:p>
            <a:pPr algn="ctr">
              <a:defRPr/>
            </a:pPr>
            <a:endParaRPr lang="fr-FR" sz="4000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fr-FR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Formation des facilitateurs</a:t>
            </a:r>
          </a:p>
          <a:p>
            <a:pPr algn="ctr">
              <a:defRPr/>
            </a:pPr>
            <a:r>
              <a:rPr lang="fr-FR" dirty="0">
                <a:solidFill>
                  <a:srgbClr val="003399"/>
                </a:solidFill>
                <a:latin typeface="Arial" pitchFamily="34" charset="0"/>
                <a:cs typeface="+mn-cs"/>
              </a:rPr>
              <a:t>________</a:t>
            </a:r>
          </a:p>
          <a:p>
            <a:pPr algn="ctr">
              <a:defRPr/>
            </a:pPr>
            <a:endParaRPr lang="fr-FR" dirty="0">
              <a:solidFill>
                <a:srgbClr val="003399"/>
              </a:solidFill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fr-FR" sz="2000" dirty="0">
                <a:solidFill>
                  <a:srgbClr val="003399"/>
                </a:solidFill>
                <a:latin typeface="Arial" pitchFamily="34" charset="0"/>
                <a:cs typeface="+mn-cs"/>
              </a:rPr>
              <a:t>Quatrième </a:t>
            </a:r>
            <a:r>
              <a:rPr lang="fr-FR" sz="2000" dirty="0" err="1">
                <a:solidFill>
                  <a:srgbClr val="003399"/>
                </a:solidFill>
                <a:latin typeface="Arial" pitchFamily="34" charset="0"/>
                <a:cs typeface="+mn-cs"/>
              </a:rPr>
              <a:t>powerpoint</a:t>
            </a:r>
            <a:r>
              <a:rPr lang="fr-FR" sz="2000" dirty="0">
                <a:solidFill>
                  <a:srgbClr val="003399"/>
                </a:solidFill>
                <a:latin typeface="Arial" pitchFamily="34" charset="0"/>
                <a:cs typeface="+mn-cs"/>
              </a:rPr>
              <a:t>: Deuxième réunion avec les citoyens –(cycle 2 , phase 2 à 5)</a:t>
            </a:r>
          </a:p>
          <a:p>
            <a:pPr algn="ctr">
              <a:defRPr/>
            </a:pPr>
            <a:endParaRPr lang="fr-FR" sz="2000" dirty="0">
              <a:solidFill>
                <a:srgbClr val="003399"/>
              </a:solidFill>
              <a:latin typeface="Arial" pitchFamily="34" charset="0"/>
              <a:cs typeface="+mn-cs"/>
            </a:endParaRPr>
          </a:p>
          <a:p>
            <a:pPr algn="ctr">
              <a:defRPr/>
            </a:pPr>
            <a:endParaRPr lang="fr-FR" sz="1700" dirty="0">
              <a:solidFill>
                <a:srgbClr val="003399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3200" smtClean="0">
                <a:solidFill>
                  <a:schemeClr val="bg1"/>
                </a:solidFill>
              </a:rPr>
              <a:t>Réunions avec les GH de citoyens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just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de Tous)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0" charset="0"/>
                        </a:rPr>
                        <a:t>                       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F0" charset="0"/>
                        </a:rPr>
                        <a:t> 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F0" charset="0"/>
                        </a:rPr>
                        <a:t>Première</a:t>
                      </a:r>
                    </a:p>
                    <a:p>
                      <a:pPr marL="0" marR="0" lvl="0" indent="0" algn="just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F0" charset="0"/>
                        </a:rPr>
                        <a:t>                                                         réunion</a:t>
                      </a:r>
                    </a:p>
                    <a:p>
                      <a:pPr marL="0" marR="0" lvl="0" indent="0" algn="just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F0" charset="0"/>
                        </a:rPr>
                        <a:t>                         </a:t>
                      </a:r>
                      <a:endParaRPr kumimoji="0" lang="fr-FR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69900"/>
                        </a:solidFill>
                        <a:effectLst/>
                        <a:latin typeface="F0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F0" charset="0"/>
                        </a:rPr>
                        <a:t>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477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0478" name="Line 15"/>
          <p:cNvSpPr>
            <a:spLocks noChangeShapeType="1"/>
          </p:cNvSpPr>
          <p:nvPr/>
        </p:nvSpPr>
        <p:spPr bwMode="auto">
          <a:xfrm flipV="1"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90479" name="AutoShape 16"/>
          <p:cNvCxnSpPr>
            <a:cxnSpLocks noChangeShapeType="1"/>
            <a:stCxn id="190478" idx="1"/>
            <a:endCxn id="190478" idx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0480" name="AutoShape 17"/>
          <p:cNvCxnSpPr>
            <a:cxnSpLocks noChangeShapeType="1"/>
            <a:stCxn id="190478" idx="1"/>
            <a:endCxn id="190478" idx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0481" name="AutoShape 18"/>
          <p:cNvCxnSpPr>
            <a:cxnSpLocks noChangeShapeType="1"/>
            <a:stCxn id="190478" idx="1"/>
            <a:endCxn id="190478" idx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cxnSp>
        <p:nvCxnSpPr>
          <p:cNvPr id="190483" name="AutoShape 46"/>
          <p:cNvCxnSpPr>
            <a:cxnSpLocks noChangeShapeType="1"/>
          </p:cNvCxnSpPr>
          <p:nvPr/>
        </p:nvCxnSpPr>
        <p:spPr bwMode="auto">
          <a:xfrm flipH="1">
            <a:off x="3492500" y="2779713"/>
            <a:ext cx="1081088" cy="433387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cxnSp>
        <p:nvCxnSpPr>
          <p:cNvPr id="190484" name="AutoShape 47"/>
          <p:cNvCxnSpPr>
            <a:cxnSpLocks noChangeShapeType="1"/>
          </p:cNvCxnSpPr>
          <p:nvPr/>
        </p:nvCxnSpPr>
        <p:spPr bwMode="auto">
          <a:xfrm flipH="1">
            <a:off x="3276600" y="3213100"/>
            <a:ext cx="252413" cy="798513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cxnSp>
        <p:nvCxnSpPr>
          <p:cNvPr id="190485" name="AutoShape 48"/>
          <p:cNvCxnSpPr>
            <a:cxnSpLocks noChangeShapeType="1"/>
          </p:cNvCxnSpPr>
          <p:nvPr/>
        </p:nvCxnSpPr>
        <p:spPr bwMode="auto">
          <a:xfrm>
            <a:off x="3276600" y="4011613"/>
            <a:ext cx="215900" cy="641350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cxnSp>
        <p:nvCxnSpPr>
          <p:cNvPr id="190486" name="AutoShape 49"/>
          <p:cNvCxnSpPr>
            <a:cxnSpLocks noChangeShapeType="1"/>
          </p:cNvCxnSpPr>
          <p:nvPr/>
        </p:nvCxnSpPr>
        <p:spPr bwMode="auto">
          <a:xfrm>
            <a:off x="3492500" y="4652963"/>
            <a:ext cx="1081088" cy="720725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cxnSp>
        <p:nvCxnSpPr>
          <p:cNvPr id="190487" name="AutoShape 50"/>
          <p:cNvCxnSpPr>
            <a:cxnSpLocks noChangeShapeType="1"/>
          </p:cNvCxnSpPr>
          <p:nvPr/>
        </p:nvCxnSpPr>
        <p:spPr bwMode="auto">
          <a:xfrm flipV="1">
            <a:off x="4537075" y="4725988"/>
            <a:ext cx="1258888" cy="647700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cxnSp>
        <p:nvCxnSpPr>
          <p:cNvPr id="190488" name="AutoShape 51"/>
          <p:cNvCxnSpPr>
            <a:cxnSpLocks noChangeShapeType="1"/>
          </p:cNvCxnSpPr>
          <p:nvPr/>
        </p:nvCxnSpPr>
        <p:spPr bwMode="auto">
          <a:xfrm flipV="1">
            <a:off x="5795963" y="3932238"/>
            <a:ext cx="360362" cy="793750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cxnSp>
        <p:nvCxnSpPr>
          <p:cNvPr id="190489" name="AutoShape 52"/>
          <p:cNvCxnSpPr>
            <a:cxnSpLocks noChangeShapeType="1"/>
          </p:cNvCxnSpPr>
          <p:nvPr/>
        </p:nvCxnSpPr>
        <p:spPr bwMode="auto">
          <a:xfrm flipH="1" flipV="1">
            <a:off x="5795963" y="2997200"/>
            <a:ext cx="360362" cy="935038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cxnSp>
        <p:nvCxnSpPr>
          <p:cNvPr id="190490" name="AutoShape 53"/>
          <p:cNvCxnSpPr>
            <a:cxnSpLocks noChangeShapeType="1"/>
          </p:cNvCxnSpPr>
          <p:nvPr/>
        </p:nvCxnSpPr>
        <p:spPr bwMode="auto">
          <a:xfrm flipH="1" flipV="1">
            <a:off x="4573588" y="2133600"/>
            <a:ext cx="1222375" cy="863600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421738">
            <a:off x="2866306" y="3047319"/>
            <a:ext cx="112011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cxnSp>
        <p:nvCxnSpPr>
          <p:cNvPr id="190492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0493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0494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0495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0496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0497" name="AutoShape 36"/>
          <p:cNvCxnSpPr>
            <a:cxnSpLocks noChangeShapeType="1"/>
          </p:cNvCxnSpPr>
          <p:nvPr/>
        </p:nvCxnSpPr>
        <p:spPr bwMode="auto">
          <a:xfrm flipV="1">
            <a:off x="5199063" y="3860800"/>
            <a:ext cx="185737" cy="49371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0498" name="AutoShape 37"/>
          <p:cNvCxnSpPr>
            <a:cxnSpLocks noChangeShapeType="1"/>
          </p:cNvCxnSpPr>
          <p:nvPr/>
        </p:nvCxnSpPr>
        <p:spPr bwMode="auto">
          <a:xfrm flipH="1" flipV="1">
            <a:off x="5334000" y="3400425"/>
            <a:ext cx="34925" cy="6111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0499" name="AutoShape 38"/>
          <p:cNvCxnSpPr>
            <a:cxnSpLocks noChangeShapeType="1"/>
          </p:cNvCxnSpPr>
          <p:nvPr/>
        </p:nvCxnSpPr>
        <p:spPr bwMode="auto">
          <a:xfrm flipH="1" flipV="1">
            <a:off x="4572000" y="2779713"/>
            <a:ext cx="752475" cy="630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3200" smtClean="0">
                <a:solidFill>
                  <a:schemeClr val="bg1"/>
                </a:solidFill>
              </a:rPr>
              <a:t>Réunions avec les GH de citoyens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just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de Tous)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0" charset="0"/>
                        </a:rPr>
                        <a:t>                       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F0" charset="0"/>
                        </a:rPr>
                        <a:t> 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F0" charset="0"/>
                        </a:rPr>
                        <a:t>Première</a:t>
                      </a:r>
                    </a:p>
                    <a:p>
                      <a:pPr marL="0" marR="0" lvl="0" indent="0" algn="just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F0" charset="0"/>
                        </a:rPr>
                        <a:t>                                                         réunion</a:t>
                      </a:r>
                    </a:p>
                    <a:p>
                      <a:pPr marL="0" marR="0" lvl="0" indent="0" algn="just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F0" charset="0"/>
                        </a:rPr>
                        <a:t>                         </a:t>
                      </a:r>
                      <a:endParaRPr kumimoji="0" lang="fr-FR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69900"/>
                        </a:solidFill>
                        <a:effectLst/>
                        <a:latin typeface="F0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F0" charset="0"/>
                        </a:rPr>
                        <a:t>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F0" charset="0"/>
                        </a:rPr>
                        <a:t>                                                   Deuxième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F0" charset="0"/>
                        </a:rPr>
                        <a:t>                                                      réunion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2525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2526" name="Line 15"/>
          <p:cNvSpPr>
            <a:spLocks noChangeShapeType="1"/>
          </p:cNvSpPr>
          <p:nvPr/>
        </p:nvSpPr>
        <p:spPr bwMode="auto">
          <a:xfrm flipV="1"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92527" name="AutoShape 16"/>
          <p:cNvCxnSpPr>
            <a:cxnSpLocks noChangeShapeType="1"/>
            <a:stCxn id="192526" idx="1"/>
            <a:endCxn id="192526" idx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2528" name="AutoShape 17"/>
          <p:cNvCxnSpPr>
            <a:cxnSpLocks noChangeShapeType="1"/>
            <a:stCxn id="192526" idx="1"/>
            <a:endCxn id="192526" idx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2529" name="AutoShape 18"/>
          <p:cNvCxnSpPr>
            <a:cxnSpLocks noChangeShapeType="1"/>
            <a:stCxn id="192526" idx="1"/>
            <a:endCxn id="192526" idx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cxnSp>
        <p:nvCxnSpPr>
          <p:cNvPr id="192531" name="AutoShape 46"/>
          <p:cNvCxnSpPr>
            <a:cxnSpLocks noChangeShapeType="1"/>
          </p:cNvCxnSpPr>
          <p:nvPr/>
        </p:nvCxnSpPr>
        <p:spPr bwMode="auto">
          <a:xfrm flipH="1">
            <a:off x="3492500" y="2779713"/>
            <a:ext cx="1081088" cy="433387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cxnSp>
        <p:nvCxnSpPr>
          <p:cNvPr id="192532" name="AutoShape 47"/>
          <p:cNvCxnSpPr>
            <a:cxnSpLocks noChangeShapeType="1"/>
          </p:cNvCxnSpPr>
          <p:nvPr/>
        </p:nvCxnSpPr>
        <p:spPr bwMode="auto">
          <a:xfrm flipH="1">
            <a:off x="3276600" y="3282950"/>
            <a:ext cx="252413" cy="728663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cxnSp>
        <p:nvCxnSpPr>
          <p:cNvPr id="192533" name="AutoShape 48"/>
          <p:cNvCxnSpPr>
            <a:cxnSpLocks noChangeShapeType="1"/>
          </p:cNvCxnSpPr>
          <p:nvPr/>
        </p:nvCxnSpPr>
        <p:spPr bwMode="auto">
          <a:xfrm>
            <a:off x="3276600" y="4011613"/>
            <a:ext cx="215900" cy="641350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cxnSp>
        <p:nvCxnSpPr>
          <p:cNvPr id="192534" name="AutoShape 49"/>
          <p:cNvCxnSpPr>
            <a:cxnSpLocks noChangeShapeType="1"/>
          </p:cNvCxnSpPr>
          <p:nvPr/>
        </p:nvCxnSpPr>
        <p:spPr bwMode="auto">
          <a:xfrm>
            <a:off x="3492500" y="4652963"/>
            <a:ext cx="1081088" cy="720725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cxnSp>
        <p:nvCxnSpPr>
          <p:cNvPr id="192535" name="AutoShape 50"/>
          <p:cNvCxnSpPr>
            <a:cxnSpLocks noChangeShapeType="1"/>
          </p:cNvCxnSpPr>
          <p:nvPr/>
        </p:nvCxnSpPr>
        <p:spPr bwMode="auto">
          <a:xfrm flipV="1">
            <a:off x="4537075" y="4725988"/>
            <a:ext cx="1258888" cy="647700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cxnSp>
        <p:nvCxnSpPr>
          <p:cNvPr id="192536" name="AutoShape 51"/>
          <p:cNvCxnSpPr>
            <a:cxnSpLocks noChangeShapeType="1"/>
          </p:cNvCxnSpPr>
          <p:nvPr/>
        </p:nvCxnSpPr>
        <p:spPr bwMode="auto">
          <a:xfrm flipV="1">
            <a:off x="5795963" y="3932238"/>
            <a:ext cx="360362" cy="793750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cxnSp>
        <p:nvCxnSpPr>
          <p:cNvPr id="192537" name="AutoShape 52"/>
          <p:cNvCxnSpPr>
            <a:cxnSpLocks noChangeShapeType="1"/>
          </p:cNvCxnSpPr>
          <p:nvPr/>
        </p:nvCxnSpPr>
        <p:spPr bwMode="auto">
          <a:xfrm flipH="1" flipV="1">
            <a:off x="5795963" y="2997200"/>
            <a:ext cx="360362" cy="935038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cxnSp>
        <p:nvCxnSpPr>
          <p:cNvPr id="192538" name="AutoShape 53"/>
          <p:cNvCxnSpPr>
            <a:cxnSpLocks noChangeShapeType="1"/>
          </p:cNvCxnSpPr>
          <p:nvPr/>
        </p:nvCxnSpPr>
        <p:spPr bwMode="auto">
          <a:xfrm flipH="1" flipV="1">
            <a:off x="4573588" y="2133600"/>
            <a:ext cx="1222375" cy="863600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340172">
            <a:off x="2870190" y="3030135"/>
            <a:ext cx="108892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669900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760513" y="3358949"/>
            <a:ext cx="3395663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cxnSp>
        <p:nvCxnSpPr>
          <p:cNvPr id="192541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2542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2543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2544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2545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2546" name="AutoShape 36"/>
          <p:cNvCxnSpPr>
            <a:cxnSpLocks noChangeShapeType="1"/>
          </p:cNvCxnSpPr>
          <p:nvPr/>
        </p:nvCxnSpPr>
        <p:spPr bwMode="auto">
          <a:xfrm flipV="1">
            <a:off x="5199063" y="3860800"/>
            <a:ext cx="185737" cy="49371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2547" name="AutoShape 37"/>
          <p:cNvCxnSpPr>
            <a:cxnSpLocks noChangeShapeType="1"/>
          </p:cNvCxnSpPr>
          <p:nvPr/>
        </p:nvCxnSpPr>
        <p:spPr bwMode="auto">
          <a:xfrm flipH="1" flipV="1">
            <a:off x="5334000" y="3400425"/>
            <a:ext cx="34925" cy="6111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2548" name="AutoShape 38"/>
          <p:cNvCxnSpPr>
            <a:cxnSpLocks noChangeShapeType="1"/>
          </p:cNvCxnSpPr>
          <p:nvPr/>
        </p:nvCxnSpPr>
        <p:spPr bwMode="auto">
          <a:xfrm flipH="1" flipV="1">
            <a:off x="4572000" y="2779713"/>
            <a:ext cx="752475" cy="630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itre 1"/>
          <p:cNvSpPr>
            <a:spLocks noGrp="1"/>
          </p:cNvSpPr>
          <p:nvPr>
            <p:ph type="title"/>
          </p:nvPr>
        </p:nvSpPr>
        <p:spPr>
          <a:xfrm>
            <a:off x="1476375" y="17463"/>
            <a:ext cx="7920038" cy="1143000"/>
          </a:xfrm>
        </p:spPr>
        <p:txBody>
          <a:bodyPr/>
          <a:lstStyle/>
          <a:p>
            <a:r>
              <a:rPr lang="en-GB" sz="2800" smtClean="0">
                <a:solidFill>
                  <a:schemeClr val="bg2"/>
                </a:solidFill>
              </a:rPr>
              <a:t>Réalisation de la deuxième reunion avec les citoyens</a:t>
            </a:r>
          </a:p>
        </p:txBody>
      </p:sp>
      <p:sp>
        <p:nvSpPr>
          <p:cNvPr id="5222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79388" y="1268413"/>
            <a:ext cx="8785225" cy="5030787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r>
              <a:rPr lang="en-GB" dirty="0" smtClean="0"/>
              <a:t>7 temps</a:t>
            </a:r>
            <a:r>
              <a:rPr lang="en-GB" sz="2400" dirty="0" smtClean="0"/>
              <a:t>: </a:t>
            </a:r>
          </a:p>
          <a:p>
            <a:pPr>
              <a:defRPr/>
            </a:pPr>
            <a:r>
              <a:rPr lang="en-GB" sz="2400" dirty="0" smtClean="0"/>
              <a:t>1- Restitution et validation de la </a:t>
            </a:r>
            <a:r>
              <a:rPr lang="en-GB" sz="2400" dirty="0" err="1" smtClean="0"/>
              <a:t>synthèse</a:t>
            </a:r>
            <a:r>
              <a:rPr lang="en-GB" sz="2400" dirty="0" smtClean="0"/>
              <a:t>; </a:t>
            </a:r>
          </a:p>
          <a:p>
            <a:pPr>
              <a:defRPr/>
            </a:pPr>
            <a:r>
              <a:rPr lang="en-GB" sz="2400" dirty="0" smtClean="0"/>
              <a:t>2- Prise de </a:t>
            </a:r>
            <a:r>
              <a:rPr lang="en-GB" sz="2400" dirty="0" err="1" smtClean="0"/>
              <a:t>connaissance</a:t>
            </a:r>
            <a:r>
              <a:rPr lang="en-GB" sz="2400" dirty="0" smtClean="0"/>
              <a:t> des </a:t>
            </a:r>
            <a:r>
              <a:rPr lang="en-GB" sz="2400" dirty="0" err="1" smtClean="0"/>
              <a:t>résultats</a:t>
            </a:r>
            <a:r>
              <a:rPr lang="en-GB" sz="2400" dirty="0" smtClean="0"/>
              <a:t> </a:t>
            </a:r>
            <a:r>
              <a:rPr lang="en-GB" sz="2400" dirty="0" err="1" smtClean="0"/>
              <a:t>statistiques</a:t>
            </a:r>
            <a:r>
              <a:rPr lang="en-GB" sz="2400" dirty="0" smtClean="0"/>
              <a:t> ;</a:t>
            </a:r>
          </a:p>
          <a:p>
            <a:pPr>
              <a:defRPr/>
            </a:pPr>
            <a:r>
              <a:rPr lang="en-GB" sz="2400" dirty="0" smtClean="0"/>
              <a:t>3- Rappel des </a:t>
            </a:r>
            <a:r>
              <a:rPr lang="en-GB" sz="2400" dirty="0" err="1" smtClean="0"/>
              <a:t>acquis</a:t>
            </a:r>
            <a:r>
              <a:rPr lang="en-GB" sz="2400" dirty="0" smtClean="0"/>
              <a:t> et des </a:t>
            </a:r>
            <a:r>
              <a:rPr lang="en-GB" sz="2400" dirty="0" err="1" smtClean="0"/>
              <a:t>opportunités</a:t>
            </a:r>
            <a:r>
              <a:rPr lang="en-GB" sz="2400" dirty="0" smtClean="0"/>
              <a:t>/</a:t>
            </a:r>
            <a:r>
              <a:rPr lang="en-GB" sz="2400" dirty="0" err="1" smtClean="0"/>
              <a:t>défis</a:t>
            </a:r>
            <a:r>
              <a:rPr lang="en-GB" sz="2400" dirty="0" smtClean="0"/>
              <a:t> et des </a:t>
            </a:r>
            <a:r>
              <a:rPr lang="en-GB" sz="2400" dirty="0" err="1" smtClean="0"/>
              <a:t>contraintes</a:t>
            </a:r>
            <a:r>
              <a:rPr lang="en-GB" sz="2400" dirty="0" smtClean="0"/>
              <a:t> et invitation à la conception </a:t>
            </a:r>
            <a:r>
              <a:rPr lang="en-GB" sz="2400" dirty="0" err="1" smtClean="0"/>
              <a:t>d’actions</a:t>
            </a:r>
            <a:r>
              <a:rPr lang="en-GB" sz="2400" dirty="0" smtClean="0"/>
              <a:t>; </a:t>
            </a:r>
          </a:p>
          <a:p>
            <a:pPr>
              <a:defRPr/>
            </a:pPr>
            <a:r>
              <a:rPr lang="en-GB" sz="2400" dirty="0" smtClean="0"/>
              <a:t>4- Propositions </a:t>
            </a:r>
            <a:r>
              <a:rPr lang="en-GB" sz="2400" dirty="0" err="1" smtClean="0"/>
              <a:t>d’actions</a:t>
            </a:r>
            <a:r>
              <a:rPr lang="en-GB" sz="2400" dirty="0"/>
              <a:t> </a:t>
            </a:r>
            <a:r>
              <a:rPr lang="en-GB" sz="2400" dirty="0" smtClean="0"/>
              <a:t>de </a:t>
            </a:r>
            <a:r>
              <a:rPr lang="en-GB" sz="2400" dirty="0" err="1" smtClean="0"/>
              <a:t>chaque</a:t>
            </a:r>
            <a:r>
              <a:rPr lang="en-GB" sz="2400" dirty="0" smtClean="0"/>
              <a:t> </a:t>
            </a:r>
            <a:r>
              <a:rPr lang="en-GB" sz="2400" dirty="0" err="1" smtClean="0"/>
              <a:t>groupe</a:t>
            </a:r>
            <a:r>
              <a:rPr lang="en-GB" sz="2400" dirty="0" smtClean="0"/>
              <a:t> </a:t>
            </a:r>
            <a:r>
              <a:rPr lang="en-GB" sz="2400" dirty="0" err="1" smtClean="0"/>
              <a:t>homogène</a:t>
            </a:r>
            <a:r>
              <a:rPr lang="en-GB" sz="2400" dirty="0" smtClean="0"/>
              <a:t>; </a:t>
            </a:r>
          </a:p>
          <a:p>
            <a:pPr>
              <a:defRPr/>
            </a:pPr>
            <a:r>
              <a:rPr lang="en-GB" sz="2400" dirty="0" smtClean="0"/>
              <a:t>5- </a:t>
            </a:r>
            <a:r>
              <a:rPr lang="en-GB" sz="2400" dirty="0" err="1"/>
              <a:t>C</a:t>
            </a:r>
            <a:r>
              <a:rPr lang="en-GB" sz="2400" dirty="0" err="1" smtClean="0"/>
              <a:t>oncrétisation</a:t>
            </a:r>
            <a:r>
              <a:rPr lang="en-GB" sz="2400" dirty="0" smtClean="0"/>
              <a:t> des actions en </a:t>
            </a:r>
            <a:r>
              <a:rPr lang="en-GB" sz="2400" dirty="0" err="1" smtClean="0"/>
              <a:t>groupes</a:t>
            </a:r>
            <a:r>
              <a:rPr lang="en-GB" sz="2400" dirty="0" smtClean="0"/>
              <a:t> arc-en-</a:t>
            </a:r>
            <a:r>
              <a:rPr lang="en-GB" sz="2400" dirty="0" err="1" smtClean="0"/>
              <a:t>ciel</a:t>
            </a:r>
            <a:r>
              <a:rPr lang="en-GB" sz="2400" dirty="0" smtClean="0"/>
              <a:t>;</a:t>
            </a:r>
          </a:p>
          <a:p>
            <a:pPr>
              <a:defRPr/>
            </a:pPr>
            <a:r>
              <a:rPr lang="en-GB" sz="2400" dirty="0"/>
              <a:t>6</a:t>
            </a:r>
            <a:r>
              <a:rPr lang="en-GB" sz="2400" dirty="0" smtClean="0"/>
              <a:t>- Elaboration d’un plan </a:t>
            </a:r>
            <a:r>
              <a:rPr lang="en-GB" sz="2400" dirty="0" err="1" smtClean="0"/>
              <a:t>d’action</a:t>
            </a:r>
            <a:endParaRPr lang="en-GB" sz="2400" dirty="0" smtClean="0"/>
          </a:p>
          <a:p>
            <a:pPr>
              <a:defRPr/>
            </a:pPr>
            <a:r>
              <a:rPr lang="en-GB" sz="2400" dirty="0"/>
              <a:t>7</a:t>
            </a:r>
            <a:r>
              <a:rPr lang="en-GB" sz="2400" dirty="0" smtClean="0"/>
              <a:t>- Plan de </a:t>
            </a:r>
            <a:r>
              <a:rPr lang="en-GB" sz="2400" dirty="0" err="1" smtClean="0"/>
              <a:t>démultiplication</a:t>
            </a:r>
            <a:r>
              <a:rPr lang="en-GB" sz="2400" dirty="0" smtClean="0"/>
              <a:t> des </a:t>
            </a:r>
            <a:r>
              <a:rPr lang="en-GB" sz="2400" dirty="0" err="1" smtClean="0"/>
              <a:t>groupes</a:t>
            </a:r>
            <a:r>
              <a:rPr lang="en-GB" sz="2400" dirty="0" smtClean="0"/>
              <a:t> </a:t>
            </a:r>
            <a:r>
              <a:rPr lang="en-GB" sz="2400" dirty="0" err="1" smtClean="0"/>
              <a:t>homogènes</a:t>
            </a:r>
            <a:r>
              <a:rPr lang="en-GB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7127875" cy="576262"/>
          </a:xfrm>
        </p:spPr>
        <p:txBody>
          <a:bodyPr/>
          <a:lstStyle/>
          <a:p>
            <a:r>
              <a:rPr lang="fr-FR" sz="3200" smtClean="0">
                <a:solidFill>
                  <a:schemeClr val="bg1"/>
                </a:solidFill>
              </a:rPr>
              <a:t>Réunions avec les GH de citoyens</a:t>
            </a:r>
          </a:p>
        </p:txBody>
      </p:sp>
      <p:graphicFrame>
        <p:nvGraphicFramePr>
          <p:cNvPr id="126979" name="Group 3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3250" cy="5476875"/>
        </p:xfrm>
        <a:graphic>
          <a:graphicData uri="http://schemas.openxmlformats.org/drawingml/2006/table">
            <a:tbl>
              <a:tblPr/>
              <a:tblGrid>
                <a:gridCol w="4111625"/>
                <a:gridCol w="4111625"/>
              </a:tblGrid>
              <a:tr h="26701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1- Mobiliser/organiser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2- Co-définir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l’objectif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de progrès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(Bien-Etre</a:t>
                      </a:r>
                    </a:p>
                    <a:p>
                      <a:pPr marL="0" marR="0" lvl="0" indent="0" algn="just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de Tous)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0" charset="0"/>
                        </a:rPr>
                        <a:t>                       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F0" charset="0"/>
                        </a:rPr>
                        <a:t> </a:t>
                      </a: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F0" charset="0"/>
                        </a:rPr>
                        <a:t>Première</a:t>
                      </a:r>
                    </a:p>
                    <a:p>
                      <a:pPr marL="0" marR="0" lvl="0" indent="0" algn="just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F0" charset="0"/>
                        </a:rPr>
                        <a:t>                                                         réunion</a:t>
                      </a:r>
                    </a:p>
                    <a:p>
                      <a:pPr marL="0" marR="0" lvl="0" indent="0" algn="just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F0" charset="0"/>
                        </a:rPr>
                        <a:t>                         </a:t>
                      </a:r>
                      <a:r>
                        <a:rPr kumimoji="0" lang="fr-FR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F0" charset="0"/>
                          <a:ea typeface="+mn-ea"/>
                          <a:cs typeface="+mn-cs"/>
                        </a:rPr>
                        <a:t>mutiplication</a:t>
                      </a:r>
                      <a:endParaRPr kumimoji="0" lang="fr-FR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69900"/>
                        </a:solidFill>
                        <a:effectLst/>
                        <a:latin typeface="F0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F0" charset="0"/>
                          <a:ea typeface="+mn-ea"/>
                          <a:cs typeface="+mn-cs"/>
                        </a:rPr>
                        <a:t>                            des   groupes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8- Faire le bilan du cycle et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préparer le suivant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7-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     ex-post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F0" charset="0"/>
                        </a:rPr>
                        <a:t>                          homogènes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F0" charset="0"/>
                        </a:rPr>
                        <a:t>                                                   Deuxième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F0" charset="0"/>
                        </a:rPr>
                        <a:t>                                                      réunion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00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3- Co-évaluer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ex-ante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4- Projeter/comparer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6- Réaliser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                                        ensemble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F0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F0" charset="0"/>
                        </a:rPr>
                        <a:t>5- Co-décider/s’engager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6621" name="Line 14"/>
          <p:cNvSpPr>
            <a:spLocks noChangeShapeType="1"/>
          </p:cNvSpPr>
          <p:nvPr/>
        </p:nvSpPr>
        <p:spPr bwMode="auto">
          <a:xfrm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6622" name="Line 15"/>
          <p:cNvSpPr>
            <a:spLocks noChangeShapeType="1"/>
          </p:cNvSpPr>
          <p:nvPr/>
        </p:nvSpPr>
        <p:spPr bwMode="auto">
          <a:xfrm flipV="1">
            <a:off x="468313" y="1196975"/>
            <a:ext cx="8207375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96623" name="AutoShape 16"/>
          <p:cNvCxnSpPr>
            <a:cxnSpLocks noChangeShapeType="1"/>
            <a:stCxn id="196622" idx="1"/>
            <a:endCxn id="196622" idx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6624" name="AutoShape 17"/>
          <p:cNvCxnSpPr>
            <a:cxnSpLocks noChangeShapeType="1"/>
            <a:stCxn id="196622" idx="1"/>
            <a:endCxn id="196622" idx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6625" name="AutoShape 18"/>
          <p:cNvCxnSpPr>
            <a:cxnSpLocks noChangeShapeType="1"/>
            <a:stCxn id="196622" idx="1"/>
            <a:endCxn id="196622" idx="1"/>
          </p:cNvCxnSpPr>
          <p:nvPr/>
        </p:nvCxnSpPr>
        <p:spPr bwMode="auto">
          <a:xfrm rot="5400000" flipV="1">
            <a:off x="8675688" y="1196975"/>
            <a:ext cx="1588" cy="1587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155" name="chair"/>
          <p:cNvSpPr>
            <a:spLocks noEditPoints="1" noChangeArrowheads="1"/>
          </p:cNvSpPr>
          <p:nvPr/>
        </p:nvSpPr>
        <p:spPr bwMode="auto">
          <a:xfrm>
            <a:off x="4572000" y="3860800"/>
            <a:ext cx="71438" cy="71438"/>
          </a:xfrm>
          <a:custGeom>
            <a:avLst/>
            <a:gdLst>
              <a:gd name="T0" fmla="*/ 390706 w 21600"/>
              <a:gd name="T1" fmla="*/ 0 h 21600"/>
              <a:gd name="T2" fmla="*/ 781413 w 21600"/>
              <a:gd name="T3" fmla="*/ 390706 h 21600"/>
              <a:gd name="T4" fmla="*/ 390706 w 21600"/>
              <a:gd name="T5" fmla="*/ 781413 h 21600"/>
              <a:gd name="T6" fmla="*/ 0 w 21600"/>
              <a:gd name="T7" fmla="*/ 3907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00 w 21600"/>
              <a:gd name="T13" fmla="*/ 7265 h 21600"/>
              <a:gd name="T14" fmla="*/ 16200 w 21600"/>
              <a:gd name="T15" fmla="*/ 178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2960" y="3927"/>
                </a:moveTo>
                <a:lnTo>
                  <a:pt x="14760" y="3927"/>
                </a:lnTo>
                <a:cubicBezTo>
                  <a:pt x="17640" y="4713"/>
                  <a:pt x="18000" y="3535"/>
                  <a:pt x="18000" y="2356"/>
                </a:cubicBezTo>
                <a:cubicBezTo>
                  <a:pt x="18000" y="785"/>
                  <a:pt x="15840" y="0"/>
                  <a:pt x="10800" y="0"/>
                </a:cubicBezTo>
                <a:cubicBezTo>
                  <a:pt x="6120" y="0"/>
                  <a:pt x="3600" y="785"/>
                  <a:pt x="3600" y="2356"/>
                </a:cubicBezTo>
                <a:cubicBezTo>
                  <a:pt x="3600" y="3535"/>
                  <a:pt x="4320" y="4713"/>
                  <a:pt x="6840" y="3927"/>
                </a:cubicBezTo>
                <a:lnTo>
                  <a:pt x="8640" y="3927"/>
                </a:lnTo>
                <a:lnTo>
                  <a:pt x="8640" y="5891"/>
                </a:lnTo>
                <a:lnTo>
                  <a:pt x="6840" y="5891"/>
                </a:lnTo>
                <a:cubicBezTo>
                  <a:pt x="5400" y="5891"/>
                  <a:pt x="4320" y="7069"/>
                  <a:pt x="4320" y="8640"/>
                </a:cubicBezTo>
                <a:lnTo>
                  <a:pt x="4320" y="10996"/>
                </a:lnTo>
                <a:lnTo>
                  <a:pt x="2880" y="10996"/>
                </a:lnTo>
                <a:lnTo>
                  <a:pt x="2880" y="8640"/>
                </a:lnTo>
                <a:cubicBezTo>
                  <a:pt x="2880" y="7855"/>
                  <a:pt x="2520" y="7069"/>
                  <a:pt x="1440" y="7069"/>
                </a:cubicBezTo>
                <a:cubicBezTo>
                  <a:pt x="720" y="7069"/>
                  <a:pt x="0" y="7855"/>
                  <a:pt x="0" y="8640"/>
                </a:cubicBezTo>
                <a:lnTo>
                  <a:pt x="0" y="10604"/>
                </a:lnTo>
                <a:lnTo>
                  <a:pt x="0" y="17280"/>
                </a:lnTo>
                <a:cubicBezTo>
                  <a:pt x="0" y="18065"/>
                  <a:pt x="720" y="18851"/>
                  <a:pt x="1440" y="18851"/>
                </a:cubicBezTo>
                <a:cubicBezTo>
                  <a:pt x="2520" y="18851"/>
                  <a:pt x="2880" y="18065"/>
                  <a:pt x="2880" y="17280"/>
                </a:cubicBezTo>
                <a:lnTo>
                  <a:pt x="2880" y="14531"/>
                </a:lnTo>
                <a:lnTo>
                  <a:pt x="4320" y="14531"/>
                </a:lnTo>
                <a:lnTo>
                  <a:pt x="4320" y="15709"/>
                </a:lnTo>
                <a:cubicBezTo>
                  <a:pt x="4320" y="18458"/>
                  <a:pt x="6840" y="21600"/>
                  <a:pt x="10800" y="21600"/>
                </a:cubicBezTo>
                <a:cubicBezTo>
                  <a:pt x="15120" y="21600"/>
                  <a:pt x="17280" y="18458"/>
                  <a:pt x="17280" y="15709"/>
                </a:cubicBezTo>
                <a:lnTo>
                  <a:pt x="17280" y="14531"/>
                </a:lnTo>
                <a:lnTo>
                  <a:pt x="18720" y="14531"/>
                </a:lnTo>
                <a:lnTo>
                  <a:pt x="18720" y="17280"/>
                </a:lnTo>
                <a:cubicBezTo>
                  <a:pt x="18720" y="18065"/>
                  <a:pt x="19440" y="18851"/>
                  <a:pt x="20160" y="18851"/>
                </a:cubicBezTo>
                <a:cubicBezTo>
                  <a:pt x="20880" y="18851"/>
                  <a:pt x="21600" y="18065"/>
                  <a:pt x="21600" y="17280"/>
                </a:cubicBezTo>
                <a:lnTo>
                  <a:pt x="21600" y="10604"/>
                </a:lnTo>
                <a:lnTo>
                  <a:pt x="21600" y="8640"/>
                </a:lnTo>
                <a:cubicBezTo>
                  <a:pt x="21600" y="7855"/>
                  <a:pt x="20880" y="7069"/>
                  <a:pt x="20160" y="7069"/>
                </a:cubicBezTo>
                <a:cubicBezTo>
                  <a:pt x="19440" y="7069"/>
                  <a:pt x="18720" y="7855"/>
                  <a:pt x="18720" y="8640"/>
                </a:cubicBezTo>
                <a:lnTo>
                  <a:pt x="18720" y="10996"/>
                </a:lnTo>
                <a:lnTo>
                  <a:pt x="17280" y="10996"/>
                </a:lnTo>
                <a:lnTo>
                  <a:pt x="17280" y="8640"/>
                </a:lnTo>
                <a:cubicBezTo>
                  <a:pt x="17280" y="7069"/>
                  <a:pt x="16200" y="5891"/>
                  <a:pt x="14760" y="5891"/>
                </a:cubicBezTo>
                <a:lnTo>
                  <a:pt x="12960" y="5891"/>
                </a:lnTo>
                <a:lnTo>
                  <a:pt x="12960" y="3927"/>
                </a:lnTo>
                <a:close/>
                <a:moveTo>
                  <a:pt x="12960" y="3927"/>
                </a:moveTo>
                <a:moveTo>
                  <a:pt x="2880" y="10996"/>
                </a:moveTo>
                <a:moveTo>
                  <a:pt x="4320" y="10996"/>
                </a:moveTo>
                <a:lnTo>
                  <a:pt x="4320" y="14531"/>
                </a:lnTo>
                <a:moveTo>
                  <a:pt x="2880" y="14531"/>
                </a:moveTo>
                <a:lnTo>
                  <a:pt x="2880" y="10996"/>
                </a:lnTo>
                <a:moveTo>
                  <a:pt x="17280" y="10996"/>
                </a:moveTo>
                <a:moveTo>
                  <a:pt x="18720" y="10996"/>
                </a:moveTo>
                <a:lnTo>
                  <a:pt x="18720" y="14531"/>
                </a:lnTo>
                <a:moveTo>
                  <a:pt x="17280" y="14531"/>
                </a:moveTo>
                <a:lnTo>
                  <a:pt x="17280" y="10996"/>
                </a:lnTo>
                <a:moveTo>
                  <a:pt x="8640" y="3927"/>
                </a:moveTo>
                <a:lnTo>
                  <a:pt x="12960" y="3927"/>
                </a:lnTo>
                <a:moveTo>
                  <a:pt x="12960" y="5891"/>
                </a:moveTo>
                <a:lnTo>
                  <a:pt x="8640" y="5891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cxnSp>
        <p:nvCxnSpPr>
          <p:cNvPr id="196627" name="AutoShape 46"/>
          <p:cNvCxnSpPr>
            <a:cxnSpLocks noChangeShapeType="1"/>
          </p:cNvCxnSpPr>
          <p:nvPr/>
        </p:nvCxnSpPr>
        <p:spPr bwMode="auto">
          <a:xfrm flipH="1">
            <a:off x="3492500" y="2779713"/>
            <a:ext cx="1081088" cy="433387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cxnSp>
        <p:nvCxnSpPr>
          <p:cNvPr id="196628" name="AutoShape 47"/>
          <p:cNvCxnSpPr>
            <a:cxnSpLocks noChangeShapeType="1"/>
          </p:cNvCxnSpPr>
          <p:nvPr/>
        </p:nvCxnSpPr>
        <p:spPr bwMode="auto">
          <a:xfrm flipH="1">
            <a:off x="3276600" y="3282950"/>
            <a:ext cx="252413" cy="728663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cxnSp>
        <p:nvCxnSpPr>
          <p:cNvPr id="196629" name="AutoShape 48"/>
          <p:cNvCxnSpPr>
            <a:cxnSpLocks noChangeShapeType="1"/>
          </p:cNvCxnSpPr>
          <p:nvPr/>
        </p:nvCxnSpPr>
        <p:spPr bwMode="auto">
          <a:xfrm>
            <a:off x="3276600" y="4011613"/>
            <a:ext cx="215900" cy="641350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cxnSp>
        <p:nvCxnSpPr>
          <p:cNvPr id="196630" name="AutoShape 49"/>
          <p:cNvCxnSpPr>
            <a:cxnSpLocks noChangeShapeType="1"/>
          </p:cNvCxnSpPr>
          <p:nvPr/>
        </p:nvCxnSpPr>
        <p:spPr bwMode="auto">
          <a:xfrm>
            <a:off x="3492500" y="4652963"/>
            <a:ext cx="1081088" cy="720725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cxnSp>
        <p:nvCxnSpPr>
          <p:cNvPr id="196631" name="AutoShape 50"/>
          <p:cNvCxnSpPr>
            <a:cxnSpLocks noChangeShapeType="1"/>
          </p:cNvCxnSpPr>
          <p:nvPr/>
        </p:nvCxnSpPr>
        <p:spPr bwMode="auto">
          <a:xfrm flipV="1">
            <a:off x="4537075" y="4725988"/>
            <a:ext cx="1258888" cy="647700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cxnSp>
        <p:nvCxnSpPr>
          <p:cNvPr id="196632" name="AutoShape 51"/>
          <p:cNvCxnSpPr>
            <a:cxnSpLocks noChangeShapeType="1"/>
          </p:cNvCxnSpPr>
          <p:nvPr/>
        </p:nvCxnSpPr>
        <p:spPr bwMode="auto">
          <a:xfrm flipV="1">
            <a:off x="5795963" y="3932238"/>
            <a:ext cx="360362" cy="793750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cxnSp>
        <p:nvCxnSpPr>
          <p:cNvPr id="196633" name="AutoShape 52"/>
          <p:cNvCxnSpPr>
            <a:cxnSpLocks noChangeShapeType="1"/>
          </p:cNvCxnSpPr>
          <p:nvPr/>
        </p:nvCxnSpPr>
        <p:spPr bwMode="auto">
          <a:xfrm flipH="1" flipV="1">
            <a:off x="5795963" y="2997200"/>
            <a:ext cx="360362" cy="935038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cxnSp>
        <p:nvCxnSpPr>
          <p:cNvPr id="196634" name="AutoShape 53"/>
          <p:cNvCxnSpPr>
            <a:cxnSpLocks noChangeShapeType="1"/>
          </p:cNvCxnSpPr>
          <p:nvPr/>
        </p:nvCxnSpPr>
        <p:spPr bwMode="auto">
          <a:xfrm flipH="1" flipV="1">
            <a:off x="4573588" y="2133600"/>
            <a:ext cx="1222375" cy="863600"/>
          </a:xfrm>
          <a:prstGeom prst="straightConnector1">
            <a:avLst/>
          </a:prstGeom>
          <a:noFill/>
          <a:ln w="57150">
            <a:solidFill>
              <a:srgbClr val="669900"/>
            </a:solidFill>
            <a:round/>
            <a:headEnd/>
            <a:tailEnd type="triangle" w="med" len="med"/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196948">
            <a:off x="2882578" y="3020295"/>
            <a:ext cx="108926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6699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760513" y="3358949"/>
            <a:ext cx="3395663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9663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2130">
            <a:off x="1830388" y="2754313"/>
            <a:ext cx="41941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6638" name="AutoShape 32"/>
          <p:cNvCxnSpPr>
            <a:cxnSpLocks noChangeShapeType="1"/>
          </p:cNvCxnSpPr>
          <p:nvPr/>
        </p:nvCxnSpPr>
        <p:spPr bwMode="auto">
          <a:xfrm flipH="1">
            <a:off x="3922713" y="3536950"/>
            <a:ext cx="165100" cy="446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6639" name="AutoShape 23"/>
          <p:cNvCxnSpPr>
            <a:cxnSpLocks noChangeShapeType="1"/>
          </p:cNvCxnSpPr>
          <p:nvPr/>
        </p:nvCxnSpPr>
        <p:spPr bwMode="auto">
          <a:xfrm flipH="1">
            <a:off x="4087813" y="3282950"/>
            <a:ext cx="485775" cy="2540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6640" name="AutoShape 33"/>
          <p:cNvCxnSpPr>
            <a:cxnSpLocks noChangeShapeType="1"/>
          </p:cNvCxnSpPr>
          <p:nvPr/>
        </p:nvCxnSpPr>
        <p:spPr bwMode="auto">
          <a:xfrm>
            <a:off x="3922713" y="3897313"/>
            <a:ext cx="165100" cy="4318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6641" name="AutoShape 34"/>
          <p:cNvCxnSpPr>
            <a:cxnSpLocks noChangeShapeType="1"/>
          </p:cNvCxnSpPr>
          <p:nvPr/>
        </p:nvCxnSpPr>
        <p:spPr bwMode="auto">
          <a:xfrm>
            <a:off x="4087813" y="4329113"/>
            <a:ext cx="511175" cy="3603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6642" name="AutoShape 35"/>
          <p:cNvCxnSpPr>
            <a:cxnSpLocks noChangeShapeType="1"/>
          </p:cNvCxnSpPr>
          <p:nvPr/>
        </p:nvCxnSpPr>
        <p:spPr bwMode="auto">
          <a:xfrm flipV="1">
            <a:off x="4598988" y="4332288"/>
            <a:ext cx="620712" cy="3206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6643" name="AutoShape 36"/>
          <p:cNvCxnSpPr>
            <a:cxnSpLocks noChangeShapeType="1"/>
          </p:cNvCxnSpPr>
          <p:nvPr/>
        </p:nvCxnSpPr>
        <p:spPr bwMode="auto">
          <a:xfrm flipV="1">
            <a:off x="5199063" y="3860800"/>
            <a:ext cx="185737" cy="49371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6644" name="AutoShape 37"/>
          <p:cNvCxnSpPr>
            <a:cxnSpLocks noChangeShapeType="1"/>
          </p:cNvCxnSpPr>
          <p:nvPr/>
        </p:nvCxnSpPr>
        <p:spPr bwMode="auto">
          <a:xfrm flipH="1" flipV="1">
            <a:off x="5334000" y="3400425"/>
            <a:ext cx="34925" cy="6111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96645" name="AutoShape 38"/>
          <p:cNvCxnSpPr>
            <a:cxnSpLocks noChangeShapeType="1"/>
          </p:cNvCxnSpPr>
          <p:nvPr/>
        </p:nvCxnSpPr>
        <p:spPr bwMode="auto">
          <a:xfrm flipH="1" flipV="1">
            <a:off x="4572000" y="2779713"/>
            <a:ext cx="752475" cy="630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re 1"/>
          <p:cNvSpPr>
            <a:spLocks noGrp="1"/>
          </p:cNvSpPr>
          <p:nvPr>
            <p:ph type="title" idx="4294967295"/>
          </p:nvPr>
        </p:nvSpPr>
        <p:spPr>
          <a:xfrm>
            <a:off x="1377950" y="188913"/>
            <a:ext cx="7766050" cy="719137"/>
          </a:xfrm>
        </p:spPr>
        <p:txBody>
          <a:bodyPr lIns="90000" tIns="46800" rIns="90000" bIns="46800"/>
          <a:lstStyle/>
          <a:p>
            <a:pPr eaLnBrk="1" hangingPunct="1"/>
            <a:endParaRPr lang="it-IT" smtClean="0">
              <a:solidFill>
                <a:schemeClr val="bg1"/>
              </a:solidFill>
            </a:endParaRPr>
          </a:p>
        </p:txBody>
      </p:sp>
      <p:sp>
        <p:nvSpPr>
          <p:cNvPr id="24579" name="Espace réservé du contenu 2"/>
          <p:cNvSpPr>
            <a:spLocks noGrp="1"/>
          </p:cNvSpPr>
          <p:nvPr>
            <p:ph idx="4294967295"/>
          </p:nvPr>
        </p:nvSpPr>
        <p:spPr bwMode="auto">
          <a:xfrm>
            <a:off x="323850" y="981075"/>
            <a:ext cx="8820150" cy="5148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marL="0" indent="0" algn="ctr" defTabSz="449263" eaLnBrk="1" hangingPunct="1">
              <a:buFontTx/>
              <a:buNone/>
            </a:pPr>
            <a:endParaRPr lang="it-IT" smtClean="0">
              <a:solidFill>
                <a:srgbClr val="002060"/>
              </a:solidFill>
              <a:sym typeface="Wingdings" pitchFamily="2" charset="2"/>
            </a:endParaRPr>
          </a:p>
          <a:p>
            <a:pPr marL="0" indent="0" algn="ctr" defTabSz="449263" eaLnBrk="1" hangingPunct="1">
              <a:buFontTx/>
              <a:buNone/>
            </a:pPr>
            <a:endParaRPr lang="it-IT" sz="5400" smtClean="0">
              <a:solidFill>
                <a:srgbClr val="002060"/>
              </a:solidFill>
              <a:sym typeface="Wingdings" pitchFamily="2" charset="2"/>
            </a:endParaRPr>
          </a:p>
          <a:p>
            <a:pPr marL="0" indent="0" algn="ctr" defTabSz="449263" eaLnBrk="1" hangingPunct="1">
              <a:buFontTx/>
              <a:buNone/>
            </a:pPr>
            <a:r>
              <a:rPr lang="it-IT" sz="3600" b="1" smtClean="0">
                <a:solidFill>
                  <a:srgbClr val="002060"/>
                </a:solidFill>
                <a:sym typeface="Wingdings" pitchFamily="2" charset="2"/>
              </a:rPr>
              <a:t>1- LE CADRE CONCEPTUEL ET POLITIQUE PROPOSE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3"/>
          <p:cNvSpPr>
            <a:spLocks noChangeArrowheads="1"/>
          </p:cNvSpPr>
          <p:nvPr/>
        </p:nvSpPr>
        <p:spPr bwMode="auto">
          <a:xfrm>
            <a:off x="0" y="6210300"/>
            <a:ext cx="9144000" cy="647700"/>
          </a:xfrm>
          <a:prstGeom prst="rect">
            <a:avLst/>
          </a:prstGeom>
          <a:gradFill rotWithShape="1">
            <a:gsLst>
              <a:gs pos="0">
                <a:srgbClr val="152649"/>
              </a:gs>
              <a:gs pos="50000">
                <a:srgbClr val="2E539E"/>
              </a:gs>
              <a:gs pos="100000">
                <a:srgbClr val="15264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8658" name="Rectangle 11"/>
          <p:cNvSpPr>
            <a:spLocks noChangeArrowheads="1"/>
          </p:cNvSpPr>
          <p:nvPr/>
        </p:nvSpPr>
        <p:spPr bwMode="auto">
          <a:xfrm>
            <a:off x="3652838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065" name="Text Box 17" descr="Papier de soie bleu"/>
          <p:cNvSpPr txBox="1">
            <a:spLocks noChangeArrowheads="1"/>
          </p:cNvSpPr>
          <p:nvPr/>
        </p:nvSpPr>
        <p:spPr bwMode="auto">
          <a:xfrm>
            <a:off x="755650" y="1125538"/>
            <a:ext cx="7632700" cy="482441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60325" cmpd="thinThick">
            <a:solidFill>
              <a:srgbClr val="003399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sz="1200" dirty="0"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fr-FR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Démarche SPIRAL</a:t>
            </a:r>
          </a:p>
          <a:p>
            <a:pPr algn="ctr">
              <a:defRPr/>
            </a:pPr>
            <a:endParaRPr lang="fr-FR" sz="4000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fr-FR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Formation des facilitateurs</a:t>
            </a:r>
          </a:p>
          <a:p>
            <a:pPr algn="ctr">
              <a:defRPr/>
            </a:pPr>
            <a:r>
              <a:rPr lang="fr-FR" dirty="0">
                <a:solidFill>
                  <a:srgbClr val="003399"/>
                </a:solidFill>
                <a:latin typeface="Arial" pitchFamily="34" charset="0"/>
                <a:cs typeface="+mn-cs"/>
              </a:rPr>
              <a:t>________</a:t>
            </a:r>
          </a:p>
          <a:p>
            <a:pPr algn="ctr">
              <a:defRPr/>
            </a:pPr>
            <a:endParaRPr lang="fr-FR" dirty="0">
              <a:solidFill>
                <a:srgbClr val="003399"/>
              </a:solidFill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fr-FR" sz="2000" dirty="0">
                <a:solidFill>
                  <a:srgbClr val="003399"/>
                </a:solidFill>
                <a:latin typeface="Arial" pitchFamily="34" charset="0"/>
                <a:cs typeface="+mn-cs"/>
              </a:rPr>
              <a:t>Powerpoint additionnel*: La </a:t>
            </a:r>
            <a:r>
              <a:rPr lang="fr-FR" sz="2000" dirty="0" err="1">
                <a:solidFill>
                  <a:srgbClr val="003399"/>
                </a:solidFill>
                <a:latin typeface="Arial" pitchFamily="34" charset="0"/>
                <a:cs typeface="+mn-cs"/>
              </a:rPr>
              <a:t>co</a:t>
            </a:r>
            <a:r>
              <a:rPr lang="fr-FR" sz="2000" dirty="0">
                <a:solidFill>
                  <a:srgbClr val="003399"/>
                </a:solidFill>
                <a:latin typeface="Arial" pitchFamily="34" charset="0"/>
                <a:cs typeface="+mn-cs"/>
              </a:rPr>
              <a:t>-évaluation participative</a:t>
            </a:r>
          </a:p>
          <a:p>
            <a:pPr algn="ctr">
              <a:defRPr/>
            </a:pPr>
            <a:endParaRPr lang="fr-FR" sz="2000" dirty="0">
              <a:solidFill>
                <a:srgbClr val="003399"/>
              </a:solidFill>
              <a:latin typeface="Arial" pitchFamily="34" charset="0"/>
              <a:cs typeface="+mn-cs"/>
            </a:endParaRPr>
          </a:p>
          <a:p>
            <a:pPr algn="ctr">
              <a:defRPr/>
            </a:pPr>
            <a:endParaRPr lang="fr-FR" sz="2000" dirty="0">
              <a:solidFill>
                <a:srgbClr val="003399"/>
              </a:solidFill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fr-FR" sz="2000" dirty="0">
                <a:solidFill>
                  <a:srgbClr val="003399"/>
                </a:solidFill>
                <a:latin typeface="Arial" pitchFamily="34" charset="0"/>
                <a:cs typeface="+mn-cs"/>
              </a:rPr>
              <a:t>* Peut être utilisé lors de la première formation (soit dans le 1</a:t>
            </a:r>
            <a:r>
              <a:rPr lang="fr-FR" sz="2000" baseline="30000" dirty="0">
                <a:solidFill>
                  <a:srgbClr val="003399"/>
                </a:solidFill>
                <a:latin typeface="Arial" pitchFamily="34" charset="0"/>
                <a:cs typeface="+mn-cs"/>
              </a:rPr>
              <a:t>er</a:t>
            </a:r>
            <a:r>
              <a:rPr lang="fr-FR" sz="2000" dirty="0">
                <a:solidFill>
                  <a:srgbClr val="003399"/>
                </a:solidFill>
                <a:latin typeface="Arial" pitchFamily="34" charset="0"/>
                <a:cs typeface="+mn-cs"/>
              </a:rPr>
              <a:t> cycle ou le 2</a:t>
            </a:r>
            <a:r>
              <a:rPr lang="fr-FR" sz="2000" baseline="30000" dirty="0">
                <a:solidFill>
                  <a:srgbClr val="003399"/>
                </a:solidFill>
                <a:latin typeface="Arial" pitchFamily="34" charset="0"/>
                <a:cs typeface="+mn-cs"/>
              </a:rPr>
              <a:t>ème</a:t>
            </a:r>
            <a:r>
              <a:rPr lang="fr-FR" sz="2000" dirty="0">
                <a:solidFill>
                  <a:srgbClr val="003399"/>
                </a:solidFill>
                <a:latin typeface="Arial" pitchFamily="34" charset="0"/>
                <a:cs typeface="+mn-cs"/>
              </a:rPr>
              <a:t>) mais plutôt recommandé de l’utiliser lors de la 2</a:t>
            </a:r>
            <a:r>
              <a:rPr lang="fr-FR" sz="2000" baseline="30000" dirty="0">
                <a:solidFill>
                  <a:srgbClr val="003399"/>
                </a:solidFill>
                <a:latin typeface="Arial" pitchFamily="34" charset="0"/>
                <a:cs typeface="+mn-cs"/>
              </a:rPr>
              <a:t>ème</a:t>
            </a:r>
            <a:r>
              <a:rPr lang="fr-FR" sz="2000" dirty="0">
                <a:solidFill>
                  <a:srgbClr val="003399"/>
                </a:solidFill>
                <a:latin typeface="Arial" pitchFamily="34" charset="0"/>
                <a:cs typeface="+mn-cs"/>
              </a:rPr>
              <a:t> formation car la 1</a:t>
            </a:r>
            <a:r>
              <a:rPr lang="fr-FR" sz="2000" baseline="30000" dirty="0">
                <a:solidFill>
                  <a:srgbClr val="003399"/>
                </a:solidFill>
                <a:latin typeface="Arial" pitchFamily="34" charset="0"/>
                <a:cs typeface="+mn-cs"/>
              </a:rPr>
              <a:t>ère</a:t>
            </a:r>
            <a:r>
              <a:rPr lang="fr-FR" sz="2000" dirty="0">
                <a:solidFill>
                  <a:srgbClr val="003399"/>
                </a:solidFill>
                <a:latin typeface="Arial" pitchFamily="34" charset="0"/>
                <a:cs typeface="+mn-cs"/>
              </a:rPr>
              <a:t> formation est déjà très chargée</a:t>
            </a:r>
            <a:endParaRPr lang="fr-FR" sz="2000" dirty="0">
              <a:solidFill>
                <a:srgbClr val="003399"/>
              </a:solidFill>
              <a:latin typeface="Arial" pitchFamily="34" charset="0"/>
              <a:cs typeface="+mn-cs"/>
            </a:endParaRPr>
          </a:p>
          <a:p>
            <a:pPr algn="ctr">
              <a:defRPr/>
            </a:pPr>
            <a:endParaRPr lang="fr-FR" sz="1700" dirty="0">
              <a:solidFill>
                <a:srgbClr val="003399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Titre 1"/>
          <p:cNvSpPr>
            <a:spLocks noGrp="1"/>
          </p:cNvSpPr>
          <p:nvPr>
            <p:ph type="title"/>
          </p:nvPr>
        </p:nvSpPr>
        <p:spPr>
          <a:xfrm>
            <a:off x="1692275" y="188913"/>
            <a:ext cx="7775575" cy="719137"/>
          </a:xfrm>
        </p:spPr>
        <p:txBody>
          <a:bodyPr/>
          <a:lstStyle/>
          <a:p>
            <a:pPr eaLnBrk="1" hangingPunct="1"/>
            <a:r>
              <a:rPr lang="fr-FR" altLang="fr-FR" sz="2400" smtClean="0">
                <a:solidFill>
                  <a:schemeClr val="bg1"/>
                </a:solidFill>
              </a:rPr>
              <a:t> </a:t>
            </a:r>
            <a:r>
              <a:rPr lang="fr-FR" altLang="fr-FR" sz="2800" b="1" smtClean="0">
                <a:solidFill>
                  <a:schemeClr val="bg1"/>
                </a:solidFill>
              </a:rPr>
              <a:t>Application dans la co-évaluation participative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68313" y="1052513"/>
            <a:ext cx="8229600" cy="4525962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r>
              <a:rPr lang="fr-FR" sz="2400" b="1" dirty="0" smtClean="0"/>
              <a:t>Avantages d’une </a:t>
            </a:r>
            <a:r>
              <a:rPr lang="fr-FR" sz="2400" b="1" dirty="0" err="1" smtClean="0"/>
              <a:t>co</a:t>
            </a:r>
            <a:r>
              <a:rPr lang="fr-FR" sz="2400" b="1" dirty="0" smtClean="0"/>
              <a:t>-évaluation participative</a:t>
            </a:r>
          </a:p>
          <a:p>
            <a:pPr marL="0" indent="0" eaLnBrk="1" hangingPunct="1">
              <a:buFontTx/>
              <a:buNone/>
              <a:defRPr/>
            </a:pPr>
            <a:endParaRPr lang="fr-FR" sz="2400" b="1" dirty="0" smtClean="0"/>
          </a:p>
          <a:p>
            <a:pPr eaLnBrk="1" hangingPunct="1">
              <a:defRPr/>
            </a:pPr>
            <a:r>
              <a:rPr lang="fr-FR" sz="2400" dirty="0" smtClean="0"/>
              <a:t>Connaissance plus riche et plus objective. Permet notamment de mettre en évidence les impacts immatériels qui sont souvent les plus déterminants</a:t>
            </a:r>
          </a:p>
          <a:p>
            <a:pPr eaLnBrk="1" hangingPunct="1">
              <a:defRPr/>
            </a:pPr>
            <a:r>
              <a:rPr lang="fr-FR" sz="2400" dirty="0" smtClean="0"/>
              <a:t>Connaissance partagée </a:t>
            </a:r>
            <a:r>
              <a:rPr lang="fr-FR" sz="2400" dirty="0" smtClean="0">
                <a:sym typeface="Wingdings" pitchFamily="2" charset="2"/>
              </a:rPr>
              <a:t> renforcement de la cohésion sociale et des processus de coresponsabilité</a:t>
            </a:r>
          </a:p>
          <a:p>
            <a:pPr eaLnBrk="1" hangingPunct="1">
              <a:defRPr/>
            </a:pPr>
            <a:r>
              <a:rPr lang="fr-FR" sz="2400" dirty="0" smtClean="0">
                <a:sym typeface="Wingdings" pitchFamily="2" charset="2"/>
              </a:rPr>
              <a:t>Coût bien moindre</a:t>
            </a:r>
          </a:p>
          <a:p>
            <a:pPr eaLnBrk="1" hangingPunct="1">
              <a:defRPr/>
            </a:pPr>
            <a:r>
              <a:rPr lang="fr-FR" sz="2400" dirty="0" smtClean="0">
                <a:sym typeface="Wingdings" pitchFamily="2" charset="2"/>
              </a:rPr>
              <a:t>Lien direct avec l’action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Titre 1"/>
          <p:cNvSpPr>
            <a:spLocks noGrp="1"/>
          </p:cNvSpPr>
          <p:nvPr>
            <p:ph type="title"/>
          </p:nvPr>
        </p:nvSpPr>
        <p:spPr>
          <a:xfrm>
            <a:off x="1692275" y="188913"/>
            <a:ext cx="7775575" cy="719137"/>
          </a:xfrm>
        </p:spPr>
        <p:txBody>
          <a:bodyPr/>
          <a:lstStyle/>
          <a:p>
            <a:pPr eaLnBrk="1" hangingPunct="1"/>
            <a:r>
              <a:rPr lang="fr-FR" altLang="fr-FR" sz="2400" smtClean="0">
                <a:solidFill>
                  <a:schemeClr val="bg1"/>
                </a:solidFill>
              </a:rPr>
              <a:t> </a:t>
            </a:r>
            <a:r>
              <a:rPr lang="fr-FR" altLang="fr-FR" sz="2800" b="1" smtClean="0">
                <a:solidFill>
                  <a:schemeClr val="bg1"/>
                </a:solidFill>
              </a:rPr>
              <a:t>Application dans la co-évaluation participative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68313" y="1052513"/>
            <a:ext cx="8229600" cy="4525962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r>
              <a:rPr lang="fr-FR" sz="2400" b="1" dirty="0" smtClean="0"/>
              <a:t>Sur quoi faire porter la </a:t>
            </a:r>
            <a:r>
              <a:rPr lang="fr-FR" sz="2400" b="1" dirty="0" err="1" smtClean="0"/>
              <a:t>co</a:t>
            </a:r>
            <a:r>
              <a:rPr lang="fr-FR" sz="2400" b="1" dirty="0" smtClean="0"/>
              <a:t>-évaluation participative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sz="2400" i="1" dirty="0" smtClean="0"/>
              <a:t>(d’une initiative: action, plan d’action, politique, etc.)</a:t>
            </a:r>
          </a:p>
          <a:p>
            <a:pPr marL="0" indent="0" eaLnBrk="1" hangingPunct="1">
              <a:buFontTx/>
              <a:buNone/>
              <a:defRPr/>
            </a:pPr>
            <a:r>
              <a:rPr lang="fr-FR" sz="2400" dirty="0" smtClean="0"/>
              <a:t>Partant de l’objectif de créer </a:t>
            </a:r>
            <a:r>
              <a:rPr lang="fr-FR" sz="2400" dirty="0" smtClean="0">
                <a:solidFill>
                  <a:srgbClr val="FF0000"/>
                </a:solidFill>
              </a:rPr>
              <a:t>la capacité de la société à assurer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2922CC"/>
                </a:solidFill>
              </a:rPr>
              <a:t>le bien-être de tous </a:t>
            </a:r>
            <a:r>
              <a:rPr lang="fr-FR" sz="2400" dirty="0" smtClean="0">
                <a:solidFill>
                  <a:srgbClr val="00B050"/>
                </a:solidFill>
              </a:rPr>
              <a:t>sans utilisation de ressources non renouvelables</a:t>
            </a:r>
            <a:r>
              <a:rPr lang="fr-FR" sz="2400" dirty="0" smtClean="0"/>
              <a:t>, on analyse</a:t>
            </a:r>
          </a:p>
          <a:p>
            <a:pPr eaLnBrk="1" hangingPunct="1">
              <a:defRPr/>
            </a:pPr>
            <a:r>
              <a:rPr lang="fr-FR" sz="2400" b="1" i="1" dirty="0" smtClean="0">
                <a:solidFill>
                  <a:srgbClr val="2922CC"/>
                </a:solidFill>
              </a:rPr>
              <a:t>L’impact sur le bien-être de tous</a:t>
            </a:r>
            <a:r>
              <a:rPr lang="fr-FR" sz="2400" dirty="0" smtClean="0">
                <a:solidFill>
                  <a:srgbClr val="2922CC"/>
                </a:solidFill>
              </a:rPr>
              <a:t> </a:t>
            </a:r>
            <a:r>
              <a:rPr lang="fr-FR" sz="2400" dirty="0" smtClean="0"/>
              <a:t>et sa pertinence</a:t>
            </a:r>
          </a:p>
          <a:p>
            <a:pPr eaLnBrk="1" hangingPunct="1">
              <a:defRPr/>
            </a:pPr>
            <a:r>
              <a:rPr lang="fr-FR" sz="2400" b="1" i="1" dirty="0" smtClean="0">
                <a:solidFill>
                  <a:srgbClr val="FF0000"/>
                </a:solidFill>
              </a:rPr>
              <a:t>L’impact sur la capacité de la société à l’assurer</a:t>
            </a:r>
            <a:r>
              <a:rPr lang="fr-FR" sz="2400" dirty="0" smtClean="0"/>
              <a:t>, notamment sur la coresponsabilité et sa pertinence</a:t>
            </a:r>
          </a:p>
          <a:p>
            <a:pPr eaLnBrk="1" hangingPunct="1">
              <a:defRPr/>
            </a:pPr>
            <a:r>
              <a:rPr lang="fr-FR" sz="2400" b="1" i="1" dirty="0" smtClean="0">
                <a:solidFill>
                  <a:srgbClr val="00B050"/>
                </a:solidFill>
              </a:rPr>
              <a:t>L’utilisation des ressources</a:t>
            </a:r>
          </a:p>
          <a:p>
            <a:pPr eaLnBrk="1" hangingPunct="1">
              <a:defRPr/>
            </a:pPr>
            <a:r>
              <a:rPr lang="fr-FR" sz="2400" b="1" i="1" dirty="0" smtClean="0">
                <a:solidFill>
                  <a:srgbClr val="FFC000"/>
                </a:solidFill>
              </a:rPr>
              <a:t>La dynamique de l’initiative</a:t>
            </a:r>
            <a:r>
              <a:rPr lang="fr-FR" sz="2400" dirty="0" smtClean="0"/>
              <a:t>: durabilité, effets leviers, effets multiplicateurs.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itre 1"/>
          <p:cNvSpPr>
            <a:spLocks noGrp="1"/>
          </p:cNvSpPr>
          <p:nvPr>
            <p:ph type="title"/>
          </p:nvPr>
        </p:nvSpPr>
        <p:spPr>
          <a:xfrm>
            <a:off x="1692275" y="188913"/>
            <a:ext cx="7775575" cy="719137"/>
          </a:xfrm>
        </p:spPr>
        <p:txBody>
          <a:bodyPr/>
          <a:lstStyle/>
          <a:p>
            <a:pPr eaLnBrk="1" hangingPunct="1"/>
            <a:r>
              <a:rPr lang="fr-FR" altLang="fr-FR" sz="2400" smtClean="0">
                <a:solidFill>
                  <a:schemeClr val="bg1"/>
                </a:solidFill>
              </a:rPr>
              <a:t> </a:t>
            </a:r>
            <a:r>
              <a:rPr lang="fr-FR" altLang="fr-FR" sz="2800" b="1" smtClean="0">
                <a:solidFill>
                  <a:schemeClr val="bg1"/>
                </a:solidFill>
              </a:rPr>
              <a:t>Application dans la co-évaluation participative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468313" y="1052513"/>
            <a:ext cx="8229600" cy="4525962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r>
              <a:rPr lang="fr-FR" sz="2400" b="1" dirty="0" smtClean="0"/>
              <a:t>Organisation de la phase d’évaluation de l’impact sur le bien-être de tous</a:t>
            </a:r>
          </a:p>
          <a:p>
            <a:pPr eaLnBrk="1" hangingPunct="1">
              <a:defRPr/>
            </a:pPr>
            <a:r>
              <a:rPr lang="fr-FR" sz="2400" b="1" dirty="0" smtClean="0"/>
              <a:t>Table-ronde entre partenaires</a:t>
            </a:r>
            <a:r>
              <a:rPr lang="fr-FR" sz="2400" dirty="0" smtClean="0"/>
              <a:t> (porteurs de l’action et bénéficiaires/usagers). Le principe est la mise en commun de la connaissance chacun</a:t>
            </a:r>
          </a:p>
          <a:p>
            <a:pPr eaLnBrk="1" hangingPunct="1">
              <a:defRPr/>
            </a:pPr>
            <a:r>
              <a:rPr lang="fr-FR" sz="2400" b="1" dirty="0" smtClean="0"/>
              <a:t>Une seule question ouverte</a:t>
            </a:r>
            <a:r>
              <a:rPr lang="fr-FR" sz="2400" dirty="0" smtClean="0"/>
              <a:t>: en quoi, à votre connaissance, l’initiative a-t-elle amélioré ou au contraire empirée, votre vie et celle d’autres personnes? Réponses individuelles par post-it</a:t>
            </a:r>
          </a:p>
          <a:p>
            <a:pPr eaLnBrk="1" hangingPunct="1">
              <a:defRPr/>
            </a:pPr>
            <a:r>
              <a:rPr lang="fr-FR" sz="2400" b="1" dirty="0" smtClean="0"/>
              <a:t>Utilisation de la grille </a:t>
            </a:r>
            <a:r>
              <a:rPr lang="fr-FR" sz="2400" dirty="0" smtClean="0"/>
              <a:t>des composantes du bien-être de tous pour classer les post-</a:t>
            </a:r>
            <a:r>
              <a:rPr lang="fr-FR" sz="2400" dirty="0" err="1" smtClean="0"/>
              <a:t>its</a:t>
            </a:r>
            <a:endParaRPr lang="fr-FR" sz="2400" dirty="0" smtClean="0"/>
          </a:p>
          <a:p>
            <a:pPr eaLnBrk="1" hangingPunct="1">
              <a:defRPr/>
            </a:pPr>
            <a:r>
              <a:rPr lang="fr-FR" sz="2400" b="1" dirty="0" smtClean="0"/>
              <a:t>Réflexion collective sur les améliorations</a:t>
            </a:r>
            <a:r>
              <a:rPr lang="fr-FR" sz="2400" dirty="0" smtClean="0"/>
              <a:t> possibles</a:t>
            </a:r>
          </a:p>
          <a:p>
            <a:pPr eaLnBrk="1" hangingPunct="1">
              <a:defRPr/>
            </a:pPr>
            <a:r>
              <a:rPr lang="fr-FR" sz="2400" b="1" dirty="0" smtClean="0"/>
              <a:t>Elaboration de synthèses</a:t>
            </a:r>
            <a:r>
              <a:rPr lang="fr-FR" sz="2400" dirty="0" smtClean="0"/>
              <a:t> (pendant la réunion ou après avec deuxième réunion de restitution/validation</a:t>
            </a:r>
            <a:endParaRPr lang="fr-FR" sz="24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national">
  <a:themeElements>
    <a:clrScheme name="Internation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International">
      <a:majorFont>
        <a:latin typeface="Times New Roman"/>
        <a:ea typeface=""/>
        <a:cs typeface=""/>
      </a:majorFont>
      <a:minorFont>
        <a:latin typeface="F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ernation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tion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tion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tion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tion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tion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nation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nation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Designs\International.pot</Template>
  <TotalTime>168</TotalTime>
  <Words>4550</Words>
  <Application>Microsoft Office PowerPoint</Application>
  <PresentationFormat>On-screen Show (4:3)</PresentationFormat>
  <Paragraphs>2249</Paragraphs>
  <Slides>93</Slides>
  <Notes>87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Modèle de conception</vt:lpstr>
      </vt:variant>
      <vt:variant>
        <vt:i4>5</vt:i4>
      </vt:variant>
      <vt:variant>
        <vt:lpstr>Titres des diapositives</vt:lpstr>
      </vt:variant>
      <vt:variant>
        <vt:i4>93</vt:i4>
      </vt:variant>
    </vt:vector>
  </HeadingPairs>
  <TitlesOfParts>
    <vt:vector size="107" baseType="lpstr">
      <vt:lpstr>Times New Roman</vt:lpstr>
      <vt:lpstr>Arial</vt:lpstr>
      <vt:lpstr>F0</vt:lpstr>
      <vt:lpstr>Tahoma</vt:lpstr>
      <vt:lpstr>Arial Unicode MS</vt:lpstr>
      <vt:lpstr>Wingdings</vt:lpstr>
      <vt:lpstr>Calibri</vt:lpstr>
      <vt:lpstr>MS Mincho</vt:lpstr>
      <vt:lpstr>Lucida Sans Unicode</vt:lpstr>
      <vt:lpstr>International</vt:lpstr>
      <vt:lpstr>Conception personnalisée</vt:lpstr>
      <vt:lpstr>1_Conception personnalisée</vt:lpstr>
      <vt:lpstr>2_Conception personnalisée</vt:lpstr>
      <vt:lpstr>International</vt:lpstr>
      <vt:lpstr>Diapositive 1</vt:lpstr>
      <vt:lpstr>Diapositive 2</vt:lpstr>
      <vt:lpstr>Insérer ici 3 diapos pour présenter le contexte, les objectifs et la méthode de formation 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Le constat de départ</vt:lpstr>
      <vt:lpstr>Revoir la conception du progrès</vt:lpstr>
      <vt:lpstr>Comment mesurer le progrès?</vt:lpstr>
      <vt:lpstr>Le constat de départ (ou synthèse des 2 diapos précédantes</vt:lpstr>
      <vt:lpstr>Réflexions sur les objectifs du progrès sociétal</vt:lpstr>
      <vt:lpstr>Diapositive 16</vt:lpstr>
      <vt:lpstr>Conception de rôle des institutions publiques</vt:lpstr>
      <vt:lpstr>Conception de rôle des institutions publiques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Synthèse de deux concepts:  développement durable et cohésion sociale</vt:lpstr>
      <vt:lpstr>Niveau de construction du progrès sociétal</vt:lpstr>
      <vt:lpstr>Metodologie SPIRAL</vt:lpstr>
      <vt:lpstr>Niveau local: principal défi</vt:lpstr>
      <vt:lpstr>Approche projet conventionnelle</vt:lpstr>
      <vt:lpstr>Approche projet conventionnelle</vt:lpstr>
      <vt:lpstr>SPIRAL introduit 2 phases préliminaires</vt:lpstr>
      <vt:lpstr>SPIRAL introduit 2 phases préliminaires</vt:lpstr>
      <vt:lpstr>Organiser le qui</vt:lpstr>
      <vt:lpstr>Les citoyens et acteurs</vt:lpstr>
      <vt:lpstr>Les citoyens et acteurs</vt:lpstr>
      <vt:lpstr>Les citoyens et acteurs</vt:lpstr>
      <vt:lpstr>Les citoyens et acteurs</vt:lpstr>
      <vt:lpstr>Les citoyens et acteurs</vt:lpstr>
      <vt:lpstr>Comment  les impliquer?</vt:lpstr>
      <vt:lpstr>Les huit phases de SPIRAL</vt:lpstr>
      <vt:lpstr>Les trois cycles de SPIRAL</vt:lpstr>
      <vt:lpstr>Les trois cycles de SPIRAL</vt:lpstr>
      <vt:lpstr>Les trois cycles de SPIRAL</vt:lpstr>
      <vt:lpstr>Les trois cycles de SPIRAL</vt:lpstr>
      <vt:lpstr>Les trois cycles de SPIRAL</vt:lpstr>
      <vt:lpstr>Les trois cycles de SPIRAL</vt:lpstr>
      <vt:lpstr>Les trois cycles de SPIRAL</vt:lpstr>
      <vt:lpstr>Les trois cycles de SPIRAL</vt:lpstr>
      <vt:lpstr>Les trois cycles de SPIRAL</vt:lpstr>
      <vt:lpstr>Les trois cycles de SPIRAL</vt:lpstr>
      <vt:lpstr>Les trois cycles de SPIRAL</vt:lpstr>
      <vt:lpstr>Les trois cycles de SPIRAL</vt:lpstr>
      <vt:lpstr>Les trois cycles de SPIRAL</vt:lpstr>
      <vt:lpstr>Les trois cycles de SPIRAL</vt:lpstr>
      <vt:lpstr>Les trois cycles de SPIRAL</vt:lpstr>
      <vt:lpstr>Les trois cycles de SPIRAL</vt:lpstr>
      <vt:lpstr>Les trois cycles de SPIRAL</vt:lpstr>
      <vt:lpstr>Les trois cycles de SPIRAL</vt:lpstr>
      <vt:lpstr>Les trois cycles de SPIRAL</vt:lpstr>
      <vt:lpstr>Les trois cycles de SPIRAL</vt:lpstr>
      <vt:lpstr>Les trois cycles de SPIRAL</vt:lpstr>
      <vt:lpstr>Les trois cycles de SPIRAL</vt:lpstr>
      <vt:lpstr>Les trois cycles de SPIRAL</vt:lpstr>
      <vt:lpstr>Les trois cycles de SPIRAL</vt:lpstr>
      <vt:lpstr>Les trois cycles de SPIRAL</vt:lpstr>
      <vt:lpstr>Diapositive 72</vt:lpstr>
      <vt:lpstr>Diapositive 73</vt:lpstr>
      <vt:lpstr>Cycle 1 phases 2 à 8</vt:lpstr>
      <vt:lpstr>Diapositive 75</vt:lpstr>
      <vt:lpstr>Phase 1: Organiser le qui</vt:lpstr>
      <vt:lpstr>Diapositive 77</vt:lpstr>
      <vt:lpstr>Diapositive 78</vt:lpstr>
      <vt:lpstr> Phase 1 – Organiser la participation</vt:lpstr>
      <vt:lpstr>Diapositive 80</vt:lpstr>
      <vt:lpstr> Phase 2 – Mise en pratique</vt:lpstr>
      <vt:lpstr>Diapositive 82</vt:lpstr>
      <vt:lpstr> Phase 2 – Traitement</vt:lpstr>
      <vt:lpstr>Diapositive 84</vt:lpstr>
      <vt:lpstr>Diapositive 85</vt:lpstr>
      <vt:lpstr>Réunions avec les GH de citoyens</vt:lpstr>
      <vt:lpstr>Réunions avec les GH de citoyens</vt:lpstr>
      <vt:lpstr>Réalisation de la deuxième reunion avec les citoyens</vt:lpstr>
      <vt:lpstr>Réunions avec les GH de citoyens</vt:lpstr>
      <vt:lpstr>Diapositive 90</vt:lpstr>
      <vt:lpstr> Application dans la co-évaluation participative</vt:lpstr>
      <vt:lpstr> Application dans la co-évaluation participative</vt:lpstr>
      <vt:lpstr> Application dans la co-évaluation participative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</dc:creator>
  <cp:lastModifiedBy>ttran</cp:lastModifiedBy>
  <cp:revision>227</cp:revision>
  <dcterms:created xsi:type="dcterms:W3CDTF">2006-12-06T12:00:12Z</dcterms:created>
  <dcterms:modified xsi:type="dcterms:W3CDTF">2014-03-18T10:47:26Z</dcterms:modified>
</cp:coreProperties>
</file>